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0071100" cy="7556500"/>
  <p:notesSz cx="7559675" cy="10691813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>
      <p:cViewPr varScale="1">
        <p:scale>
          <a:sx n="98" d="100"/>
          <a:sy n="98" d="100"/>
        </p:scale>
        <p:origin x="1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EF92E92-110D-4B39-A69E-B4050AEDDC8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D52209F-EFC0-4F83-B9BC-86AEA6C8F6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5B0F55F-9EBD-4123-B0AD-C6348BA7A4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0066E67-C964-4211-B391-671E124BA9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8DF327-A4B6-47EC-B51C-D94C235113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17E0F11-97CA-47B3-9863-66D46DE535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57ACFC-2FDB-4AFC-BD3F-5BE94D2092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9FE249-4352-42EF-9A0A-22AF2EF1256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4158010-A84D-4B17-A041-80ACDCF7E8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DDAC056-F153-4B00-80AB-A3187AC238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DBEB11A-9C37-4FB4-9DF8-85DE69C32ED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5F67015-E33F-479D-924A-55E2024A8AA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1D9A334-E7EC-4044-905D-F0784B722E3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5814565-E0C9-4BBB-8EEE-F9F6487326A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78B1FF-B05F-45E3-8918-0819062298B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B847E10-B6DE-4F8D-AC1D-C0648DD82D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8EC68FF-E113-487C-8A23-70BA73F5CA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85CFA35-06E6-4394-AD6F-299648D8317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36DF9A5-1757-4249-BD64-44EB9F94C9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DE59F23-EEC9-48C0-A612-782F58E7AD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subTitle"/>
          </p:nvPr>
        </p:nvSpPr>
        <p:spPr>
          <a:xfrm>
            <a:off x="1440000" y="-38160"/>
            <a:ext cx="5903640" cy="251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6389E47-69E7-43FE-B218-745EFAB0FD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B164694-ECCD-4AED-9E8E-B63DF55B82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0374CA42-3B66-4B57-AC3E-4D5FFF76B6E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341D4A5-AD7F-4EF5-B7E9-58543D952E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ti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8.tif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2.pdf" descr="image2.pdf"/>
          <p:cNvPicPr/>
          <p:nvPr/>
        </p:nvPicPr>
        <p:blipFill>
          <a:blip r:embed="rId14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24" name="Group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2" name="image1.pdf" descr="image1.pdf"/>
            <p:cNvPicPr/>
            <p:nvPr/>
          </p:nvPicPr>
          <p:blipFill>
            <a:blip r:embed="rId15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" name="image4.pdf" descr="image4.pdf"/>
            <p:cNvPicPr/>
            <p:nvPr/>
          </p:nvPicPr>
          <p:blipFill>
            <a:blip r:embed="rId16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4" name="aulogo_uk_var2_blue.png" descr="aulogo_uk_var2_blue.png"/>
            <p:cNvPicPr/>
            <p:nvPr/>
          </p:nvPicPr>
          <p:blipFill>
            <a:blip r:embed="rId17"/>
            <a:srcRect r="59225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5" name="Logo color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6" name="ku-logo.pdf" descr="ku-logo.pdf"/>
            <p:cNvPicPr/>
            <p:nvPr/>
          </p:nvPicPr>
          <p:blipFill>
            <a:blip r:embed="rId18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7" name="mcxtrace-logo-1.pdf" descr="mcxtrace-logo-1.pdf"/>
          <p:cNvPicPr/>
          <p:nvPr/>
        </p:nvPicPr>
        <p:blipFill>
          <a:blip r:embed="rId19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8" name="soleil-logo.png" descr="soleil-logo.png"/>
          <p:cNvPicPr/>
          <p:nvPr/>
        </p:nvPicPr>
        <p:blipFill>
          <a:blip r:embed="rId20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pic>
        <p:nvPicPr>
          <p:cNvPr id="9" name="image1.pdf" descr="image1.pdf"/>
          <p:cNvPicPr/>
          <p:nvPr/>
        </p:nvPicPr>
        <p:blipFill>
          <a:blip r:embed="rId15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700">
            <a:noFill/>
          </a:ln>
        </p:spPr>
      </p:pic>
      <p:pic>
        <p:nvPicPr>
          <p:cNvPr id="10" name="image2.pdf" descr="image2.pdf"/>
          <p:cNvPicPr/>
          <p:nvPr/>
        </p:nvPicPr>
        <p:blipFill>
          <a:blip r:embed="rId14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pic>
        <p:nvPicPr>
          <p:cNvPr id="11" name="image4.pdf" descr="image4.pdf"/>
          <p:cNvPicPr/>
          <p:nvPr/>
        </p:nvPicPr>
        <p:blipFill>
          <a:blip r:embed="rId16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70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910440" lvl="1" indent="-3704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1392120" lvl="2" indent="-38412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1857600" lvl="3" indent="-3456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2289600" lvl="4" indent="-3456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" name="Group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15" name="image1.pdf" descr="image1.pdf"/>
            <p:cNvPicPr/>
            <p:nvPr/>
          </p:nvPicPr>
          <p:blipFill>
            <a:blip r:embed="rId15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6" name="image4.pdf" descr="image4.pdf"/>
            <p:cNvPicPr/>
            <p:nvPr/>
          </p:nvPicPr>
          <p:blipFill>
            <a:blip r:embed="rId16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7" name="aulogo_uk_var2_blue.png" descr="aulogo_uk_var2_blue.png"/>
            <p:cNvPicPr/>
            <p:nvPr/>
          </p:nvPicPr>
          <p:blipFill>
            <a:blip r:embed="rId17"/>
            <a:srcRect r="59225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" name="Logo color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9" name="ku-logo.pdf" descr="ku-logo.pdf"/>
            <p:cNvPicPr/>
            <p:nvPr/>
          </p:nvPicPr>
          <p:blipFill>
            <a:blip r:embed="rId18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20" name="Image" descr="Image"/>
          <p:cNvPicPr/>
          <p:nvPr/>
        </p:nvPicPr>
        <p:blipFill>
          <a:blip r:embed="rId21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700">
            <a:noFill/>
          </a:ln>
        </p:spPr>
      </p:pic>
      <p:sp>
        <p:nvSpPr>
          <p:cNvPr id="21" name="PlaceHolder 3"/>
          <p:cNvSpPr>
            <a:spLocks noGrp="1"/>
          </p:cNvSpPr>
          <p:nvPr>
            <p:ph type="sldNum" idx="1"/>
          </p:nvPr>
        </p:nvSpPr>
        <p:spPr>
          <a:xfrm>
            <a:off x="7668000" y="72025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>
            <a:lvl1pPr>
              <a:defRPr lang="fr-FR" sz="2400" b="0" strike="noStrike" spc="-1">
                <a:latin typeface="Times New Roman"/>
              </a:defRPr>
            </a:lvl1pPr>
          </a:lstStyle>
          <a:p>
            <a:endParaRPr lang="fr-FR" sz="2400" b="0" strike="noStrike" spc="-1">
              <a:latin typeface="Times New Roman"/>
            </a:endParaRPr>
          </a:p>
        </p:txBody>
      </p:sp>
      <p:pic>
        <p:nvPicPr>
          <p:cNvPr id="22" name="soleil-logo.png" descr="soleil-logo.png"/>
          <p:cNvPicPr/>
          <p:nvPr/>
        </p:nvPicPr>
        <p:blipFill>
          <a:blip r:embed="rId20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2.pdf" descr="image2.pdf"/>
          <p:cNvPicPr/>
          <p:nvPr/>
        </p:nvPicPr>
        <p:blipFill>
          <a:blip r:embed="rId14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60" name="Group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61" name="image1.pdf" descr="image1.pdf"/>
            <p:cNvPicPr/>
            <p:nvPr/>
          </p:nvPicPr>
          <p:blipFill>
            <a:blip r:embed="rId15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2" name="image4.pdf" descr="image4.pdf"/>
            <p:cNvPicPr/>
            <p:nvPr/>
          </p:nvPicPr>
          <p:blipFill>
            <a:blip r:embed="rId16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3" name="aulogo_uk_var2_blue.png" descr="aulogo_uk_var2_blue.png"/>
            <p:cNvPicPr/>
            <p:nvPr/>
          </p:nvPicPr>
          <p:blipFill>
            <a:blip r:embed="rId17"/>
            <a:srcRect r="59225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64" name="Logo color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65" name="ku-logo.pdf" descr="ku-logo.pdf"/>
            <p:cNvPicPr/>
            <p:nvPr/>
          </p:nvPicPr>
          <p:blipFill>
            <a:blip r:embed="rId18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66" name="mcxtrace-logo-1.pdf" descr="mcxtrace-logo-1.pdf"/>
          <p:cNvPicPr/>
          <p:nvPr/>
        </p:nvPicPr>
        <p:blipFill>
          <a:blip r:embed="rId19"/>
          <a:stretch/>
        </p:blipFill>
        <p:spPr>
          <a:xfrm>
            <a:off x="8888040" y="41040"/>
            <a:ext cx="1132200" cy="665280"/>
          </a:xfrm>
          <a:prstGeom prst="rect">
            <a:avLst/>
          </a:prstGeom>
          <a:ln w="12700">
            <a:noFill/>
          </a:ln>
        </p:spPr>
      </p:pic>
      <p:pic>
        <p:nvPicPr>
          <p:cNvPr id="67" name="soleil-logo.png" descr="soleil-logo.png"/>
          <p:cNvPicPr/>
          <p:nvPr/>
        </p:nvPicPr>
        <p:blipFill>
          <a:blip r:embed="rId20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  <p:pic>
        <p:nvPicPr>
          <p:cNvPr id="68" name="image1.pdf" descr="image1.pdf"/>
          <p:cNvPicPr/>
          <p:nvPr/>
        </p:nvPicPr>
        <p:blipFill>
          <a:blip r:embed="rId15"/>
          <a:stretch/>
        </p:blipFill>
        <p:spPr>
          <a:xfrm>
            <a:off x="36000" y="36000"/>
            <a:ext cx="359640" cy="503640"/>
          </a:xfrm>
          <a:prstGeom prst="rect">
            <a:avLst/>
          </a:prstGeom>
          <a:ln w="12700">
            <a:noFill/>
          </a:ln>
        </p:spPr>
      </p:pic>
      <p:pic>
        <p:nvPicPr>
          <p:cNvPr id="69" name="image2.pdf" descr="image2.pdf"/>
          <p:cNvPicPr/>
          <p:nvPr/>
        </p:nvPicPr>
        <p:blipFill>
          <a:blip r:embed="rId14"/>
          <a:stretch/>
        </p:blipFill>
        <p:spPr>
          <a:xfrm>
            <a:off x="8673120" y="27720"/>
            <a:ext cx="1262520" cy="691920"/>
          </a:xfrm>
          <a:prstGeom prst="rect">
            <a:avLst/>
          </a:prstGeom>
          <a:ln w="12700">
            <a:noFill/>
          </a:ln>
        </p:spPr>
      </p:pic>
      <p:pic>
        <p:nvPicPr>
          <p:cNvPr id="70" name="image4.pdf" descr="image4.pdf"/>
          <p:cNvPicPr/>
          <p:nvPr/>
        </p:nvPicPr>
        <p:blipFill>
          <a:blip r:embed="rId16"/>
          <a:stretch/>
        </p:blipFill>
        <p:spPr>
          <a:xfrm>
            <a:off x="1307160" y="0"/>
            <a:ext cx="371520" cy="503640"/>
          </a:xfrm>
          <a:prstGeom prst="rect">
            <a:avLst/>
          </a:prstGeom>
          <a:ln w="1270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910440" lvl="1" indent="-3704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1392120" lvl="2" indent="-38412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1857600" lvl="3" indent="-3456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Wingdings" charset="2"/>
              <a:buChar char="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2289600" lvl="4" indent="-3456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" name="Group"/>
          <p:cNvGrpSpPr/>
          <p:nvPr/>
        </p:nvGrpSpPr>
        <p:grpSpPr>
          <a:xfrm>
            <a:off x="36000" y="0"/>
            <a:ext cx="1642680" cy="547920"/>
            <a:chOff x="36000" y="0"/>
            <a:chExt cx="1642680" cy="547920"/>
          </a:xfrm>
        </p:grpSpPr>
        <p:pic>
          <p:nvPicPr>
            <p:cNvPr id="74" name="image1.pdf" descr="image1.pdf"/>
            <p:cNvPicPr/>
            <p:nvPr/>
          </p:nvPicPr>
          <p:blipFill>
            <a:blip r:embed="rId15"/>
            <a:stretch/>
          </p:blipFill>
          <p:spPr>
            <a:xfrm>
              <a:off x="36000" y="36000"/>
              <a:ext cx="35964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5" name="image4.pdf" descr="image4.pdf"/>
            <p:cNvPicPr/>
            <p:nvPr/>
          </p:nvPicPr>
          <p:blipFill>
            <a:blip r:embed="rId16"/>
            <a:stretch/>
          </p:blipFill>
          <p:spPr>
            <a:xfrm>
              <a:off x="1307160" y="0"/>
              <a:ext cx="371520" cy="50364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6" name="aulogo_uk_var2_blue.png" descr="aulogo_uk_var2_blue.png"/>
            <p:cNvPicPr/>
            <p:nvPr/>
          </p:nvPicPr>
          <p:blipFill>
            <a:blip r:embed="rId17"/>
            <a:srcRect r="59225"/>
            <a:stretch/>
          </p:blipFill>
          <p:spPr>
            <a:xfrm>
              <a:off x="408960" y="22320"/>
              <a:ext cx="884880" cy="4590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77" name="Logo color"/>
            <p:cNvSpPr/>
            <p:nvPr/>
          </p:nvSpPr>
          <p:spPr>
            <a:xfrm>
              <a:off x="43200" y="36000"/>
              <a:ext cx="345240" cy="503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78" name="ku-logo.pdf" descr="ku-logo.pdf"/>
            <p:cNvPicPr/>
            <p:nvPr/>
          </p:nvPicPr>
          <p:blipFill>
            <a:blip r:embed="rId18"/>
            <a:stretch/>
          </p:blipFill>
          <p:spPr>
            <a:xfrm>
              <a:off x="1238400" y="27720"/>
              <a:ext cx="382680" cy="52020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79" name="Image" descr="Image"/>
          <p:cNvPicPr/>
          <p:nvPr/>
        </p:nvPicPr>
        <p:blipFill>
          <a:blip r:embed="rId21"/>
          <a:stretch/>
        </p:blipFill>
        <p:spPr>
          <a:xfrm>
            <a:off x="8888040" y="64800"/>
            <a:ext cx="1132200" cy="770040"/>
          </a:xfrm>
          <a:prstGeom prst="rect">
            <a:avLst/>
          </a:prstGeom>
          <a:ln w="12700">
            <a:noFill/>
          </a:ln>
        </p:spPr>
      </p:pic>
      <p:sp>
        <p:nvSpPr>
          <p:cNvPr id="80" name="PlaceHolder 3"/>
          <p:cNvSpPr>
            <a:spLocks noGrp="1"/>
          </p:cNvSpPr>
          <p:nvPr>
            <p:ph type="sldNum" idx="2"/>
          </p:nvPr>
        </p:nvSpPr>
        <p:spPr>
          <a:xfrm>
            <a:off x="766116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>
            <a:lvl1pPr>
              <a:defRPr lang="fr-FR" sz="2400" b="0" strike="noStrike" spc="-1">
                <a:latin typeface="Times New Roman"/>
              </a:defRPr>
            </a:lvl1pPr>
          </a:lstStyle>
          <a:p>
            <a:endParaRPr lang="fr-FR" sz="2400" b="0" strike="noStrike" spc="-1">
              <a:latin typeface="Times New Roman"/>
            </a:endParaRPr>
          </a:p>
        </p:txBody>
      </p:sp>
      <p:pic>
        <p:nvPicPr>
          <p:cNvPr id="81" name="soleil-logo.png" descr="soleil-logo.png"/>
          <p:cNvPicPr/>
          <p:nvPr/>
        </p:nvPicPr>
        <p:blipFill>
          <a:blip r:embed="rId20"/>
          <a:stretch/>
        </p:blipFill>
        <p:spPr>
          <a:xfrm>
            <a:off x="8886960" y="772200"/>
            <a:ext cx="1134720" cy="547920"/>
          </a:xfrm>
          <a:prstGeom prst="rect">
            <a:avLst/>
          </a:prstGeom>
          <a:ln w="1270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5.pdf" descr="image5.pdf"/>
          <p:cNvPicPr/>
          <p:nvPr/>
        </p:nvPicPr>
        <p:blipFill>
          <a:blip r:embed="rId2"/>
          <a:stretch/>
        </p:blipFill>
        <p:spPr>
          <a:xfrm>
            <a:off x="2678040" y="216000"/>
            <a:ext cx="4723560" cy="2780640"/>
          </a:xfrm>
          <a:prstGeom prst="rect">
            <a:avLst/>
          </a:prstGeom>
          <a:ln w="12700"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866520" y="5049360"/>
            <a:ext cx="8346960" cy="48744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  <a:ea typeface="Arial"/>
              </a:rPr>
              <a:t>Advanced grammar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121" name="image6.png" descr="image6.png"/>
          <p:cNvPicPr/>
          <p:nvPr/>
        </p:nvPicPr>
        <p:blipFill>
          <a:blip r:embed="rId3"/>
          <a:stretch/>
        </p:blipFill>
        <p:spPr>
          <a:xfrm>
            <a:off x="3475440" y="3018960"/>
            <a:ext cx="3128760" cy="1488600"/>
          </a:xfrm>
          <a:prstGeom prst="rect">
            <a:avLst/>
          </a:prstGeom>
          <a:ln w="12700">
            <a:noFill/>
          </a:ln>
        </p:spPr>
      </p:pic>
      <p:sp>
        <p:nvSpPr>
          <p:cNvPr id="122" name="TextShape 3"/>
          <p:cNvSpPr/>
          <p:nvPr/>
        </p:nvSpPr>
        <p:spPr>
          <a:xfrm>
            <a:off x="2493000" y="6552000"/>
            <a:ext cx="5093640" cy="3639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ial"/>
              </a:rPr>
              <a:t>Peter Willendrup (pkwi@fysik.dtu.dk)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23" name="Image" descr="Image"/>
          <p:cNvPicPr/>
          <p:nvPr/>
        </p:nvPicPr>
        <p:blipFill>
          <a:blip r:embed="rId4"/>
          <a:stretch/>
        </p:blipFill>
        <p:spPr>
          <a:xfrm>
            <a:off x="2927520" y="107640"/>
            <a:ext cx="4406760" cy="299736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droppedImage.png" descr="droppedImage.png"/>
          <p:cNvPicPr/>
          <p:nvPr/>
        </p:nvPicPr>
        <p:blipFill>
          <a:blip r:embed="rId2"/>
          <a:stretch/>
        </p:blipFill>
        <p:spPr>
          <a:xfrm>
            <a:off x="6927120" y="4798800"/>
            <a:ext cx="1883520" cy="1255680"/>
          </a:xfrm>
          <a:prstGeom prst="rect">
            <a:avLst/>
          </a:prstGeom>
          <a:ln w="12700">
            <a:noFill/>
          </a:ln>
        </p:spPr>
      </p:pic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Arial"/>
              </a:rPr>
              <a:t>COPY</a:t>
            </a:r>
            <a:r>
              <a:rPr lang="fr-FR" sz="2400" b="0" strike="noStrike" spc="-1">
                <a:solidFill>
                  <a:srgbClr val="000000"/>
                </a:solidFill>
                <a:latin typeface="Arial"/>
                <a:ea typeface="Arial"/>
              </a:rPr>
              <a:t>- inside instruments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In instruments: (see e.g. ILL_H25.instr)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COMPONENT H25_1 = Guide_gravity(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  w1=0.03, h1=0.2, w2=0.03, h2=0.2, l=L_H25_1,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  R0=gR0, Qc=gQc, alpha=gAlpha, m=m, W=gW)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AT (0,0,Al_Thickness+gGap) RELATIVE PREVIOUS 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ROTATED (0,Rh_H25_1,0) RELATIVE PREVIOUS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COMPONENT </a:t>
            </a:r>
            <a:r>
              <a:rPr lang="fr-FR" sz="1470" b="1" strike="noStrike" spc="-1">
                <a:solidFill>
                  <a:srgbClr val="000000"/>
                </a:solidFill>
                <a:latin typeface="Arial"/>
                <a:ea typeface="Arial"/>
              </a:rPr>
              <a:t>MYcopy</a:t>
            </a: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 = </a:t>
            </a:r>
            <a:r>
              <a:rPr lang="fr-FR" sz="1470" b="1" strike="noStrike" spc="-1">
                <a:solidFill>
                  <a:srgbClr val="000000"/>
                </a:solidFill>
                <a:latin typeface="Arial"/>
                <a:ea typeface="Arial"/>
              </a:rPr>
              <a:t>COPY</a:t>
            </a: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(H25_1)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AT (0,0,L_H25_1+gGap) RELATIVE PREVIOUS 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ROTATED (0,Rh_H25_1,0) RELATIVE PREVIOUS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COMPONENT </a:t>
            </a:r>
            <a:r>
              <a:rPr lang="fr-FR" sz="1470" b="1" strike="noStrike" spc="-1">
                <a:solidFill>
                  <a:srgbClr val="000000"/>
                </a:solidFill>
                <a:latin typeface="Arial"/>
                <a:ea typeface="Arial"/>
              </a:rPr>
              <a:t>COPY</a:t>
            </a: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(H25_1) = </a:t>
            </a:r>
            <a:r>
              <a:rPr lang="fr-FR" sz="1470" b="1" strike="noStrike" spc="-1">
                <a:solidFill>
                  <a:srgbClr val="000000"/>
                </a:solidFill>
                <a:latin typeface="Arial"/>
                <a:ea typeface="Arial"/>
              </a:rPr>
              <a:t>COPY</a:t>
            </a: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(H25_1)(W=2*gW)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AT (0,0,L_H25_1+gGap) RELATIVE PREVIOUS 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  <a:p>
            <a:pPr marL="216360" indent="-1332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70" b="0" strike="noStrike" spc="-1">
                <a:solidFill>
                  <a:srgbClr val="000000"/>
                </a:solidFill>
                <a:latin typeface="Arial"/>
                <a:ea typeface="Arial"/>
              </a:rPr>
              <a:t>ROTATED (0,Rh_H25_1,0) RELATIVE PREVIOUS</a:t>
            </a:r>
            <a:endParaRPr lang="fr-FR" sz="147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frog-1.png" descr="frog-1.png"/>
          <p:cNvPicPr/>
          <p:nvPr/>
        </p:nvPicPr>
        <p:blipFill>
          <a:blip r:embed="rId3"/>
          <a:stretch/>
        </p:blipFill>
        <p:spPr>
          <a:xfrm>
            <a:off x="5965560" y="1076760"/>
            <a:ext cx="1353240" cy="1180440"/>
          </a:xfrm>
          <a:prstGeom prst="rect">
            <a:avLst/>
          </a:prstGeom>
          <a:ln w="12700">
            <a:noFill/>
          </a:ln>
        </p:spPr>
      </p:pic>
      <p:pic>
        <p:nvPicPr>
          <p:cNvPr id="176" name="frog-1.png" descr="frog-1.png"/>
          <p:cNvPicPr/>
          <p:nvPr/>
        </p:nvPicPr>
        <p:blipFill>
          <a:blip r:embed="rId3"/>
          <a:stretch/>
        </p:blipFill>
        <p:spPr>
          <a:xfrm>
            <a:off x="6467400" y="3546000"/>
            <a:ext cx="1353240" cy="1180440"/>
          </a:xfrm>
          <a:prstGeom prst="rect">
            <a:avLst/>
          </a:prstGeom>
          <a:ln w="12700">
            <a:noFill/>
          </a:ln>
        </p:spPr>
      </p:pic>
      <p:sp>
        <p:nvSpPr>
          <p:cNvPr id="177" name="Line"/>
          <p:cNvSpPr/>
          <p:nvPr/>
        </p:nvSpPr>
        <p:spPr>
          <a:xfrm flipH="1" flipV="1">
            <a:off x="6537960" y="2075400"/>
            <a:ext cx="437400" cy="1627200"/>
          </a:xfrm>
          <a:prstGeom prst="line">
            <a:avLst/>
          </a:prstGeom>
          <a:ln w="28575">
            <a:solidFill>
              <a:srgbClr val="4F81BD"/>
            </a:solidFill>
            <a:round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Line"/>
          <p:cNvSpPr/>
          <p:nvPr/>
        </p:nvSpPr>
        <p:spPr>
          <a:xfrm flipH="1" flipV="1">
            <a:off x="7157520" y="1943280"/>
            <a:ext cx="556200" cy="3114720"/>
          </a:xfrm>
          <a:prstGeom prst="line">
            <a:avLst/>
          </a:prstGeom>
          <a:ln w="28575">
            <a:solidFill>
              <a:srgbClr val="4F81BD"/>
            </a:solidFill>
            <a:round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81sgIqXwkGL._SX355_.jpg" descr="81sgIqXwkGL._SX355_.jpg"/>
          <p:cNvPicPr/>
          <p:nvPr/>
        </p:nvPicPr>
        <p:blipFill>
          <a:blip r:embed="rId4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roup_member_450px.png" descr="group_member_450px.png"/>
          <p:cNvPicPr/>
          <p:nvPr/>
        </p:nvPicPr>
        <p:blipFill>
          <a:blip r:embed="rId2"/>
          <a:stretch/>
        </p:blipFill>
        <p:spPr>
          <a:xfrm>
            <a:off x="5924520" y="976320"/>
            <a:ext cx="2194920" cy="1342080"/>
          </a:xfrm>
          <a:prstGeom prst="rect">
            <a:avLst/>
          </a:prstGeom>
          <a:ln w="12700">
            <a:noFill/>
          </a:ln>
        </p:spPr>
      </p:pic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62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Arial"/>
              </a:rPr>
              <a:t>GROUP</a:t>
            </a:r>
            <a:r>
              <a:rPr lang="fr-FR" sz="2400" b="0" strike="noStrike" spc="-1">
                <a:solidFill>
                  <a:srgbClr val="000000"/>
                </a:solidFill>
                <a:latin typeface="Arial"/>
                <a:ea typeface="Arial"/>
              </a:rPr>
              <a:t> - components working in parallel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OMPONENT Mono1 = Monochromator_curved(...)…"/>
          <p:cNvSpPr/>
          <p:nvPr/>
        </p:nvSpPr>
        <p:spPr>
          <a:xfrm>
            <a:off x="1306080" y="2536920"/>
            <a:ext cx="7700040" cy="45558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2320" tIns="22320" rIns="22320" bIns="22320" anchor="t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Verdana"/>
                <a:ea typeface="Verdana"/>
              </a:rPr>
              <a:t>COMPONENT Mono1 = Monochromator_curved(...)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fr-FR" sz="2000" b="0" i="1" strike="noStrike" spc="-1">
                <a:solidFill>
                  <a:srgbClr val="000000"/>
                </a:solidFill>
                <a:latin typeface="Arial"/>
                <a:ea typeface="Arial"/>
              </a:rPr>
              <a:t>AT (0,0,-LMM) RELATIVE Cradle ROTATED (0,A1/2,0) RELATIVE Cradle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fr-FR" sz="2000" b="1" i="1" strike="noStrike" spc="-1">
                <a:solidFill>
                  <a:srgbClr val="000000"/>
                </a:solidFill>
                <a:latin typeface="Arial"/>
                <a:ea typeface="Arial"/>
              </a:rPr>
              <a:t>GROUP</a:t>
            </a:r>
            <a:r>
              <a:rPr lang="fr-FR" sz="2000" b="0" i="1" strike="noStrike" spc="-1">
                <a:solidFill>
                  <a:srgbClr val="000000"/>
                </a:solidFill>
                <a:latin typeface="Arial"/>
                <a:ea typeface="Arial"/>
              </a:rPr>
              <a:t> IN6Monoks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Verdana"/>
                <a:ea typeface="Verdana"/>
              </a:rPr>
              <a:t>COMPONENT Mono2 = Monochromator_curved(...)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fr-FR" sz="2000" b="0" i="1" strike="noStrike" spc="-1">
                <a:solidFill>
                  <a:srgbClr val="000000"/>
                </a:solidFill>
                <a:latin typeface="Arial"/>
                <a:ea typeface="Arial"/>
              </a:rPr>
              <a:t>AT (0,0,0) RELATIVE Cradle ROTATED (0,A2/2,0) RELATIVE Cradle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fr-FR" sz="2000" b="1" i="1" strike="noStrike" spc="-1">
                <a:solidFill>
                  <a:srgbClr val="000000"/>
                </a:solidFill>
                <a:latin typeface="Arial"/>
                <a:ea typeface="Arial"/>
              </a:rPr>
              <a:t>GROUP</a:t>
            </a:r>
            <a:r>
              <a:rPr lang="fr-FR" sz="2000" b="0" i="1" strike="noStrike" spc="-1">
                <a:solidFill>
                  <a:srgbClr val="000000"/>
                </a:solidFill>
                <a:latin typeface="Arial"/>
                <a:ea typeface="Arial"/>
              </a:rPr>
              <a:t> IN6Monoks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fr-FR" sz="2000" b="0" i="1" strike="noStrike" spc="-1">
                <a:solidFill>
                  <a:srgbClr val="000000"/>
                </a:solidFill>
                <a:latin typeface="Arial"/>
                <a:ea typeface="Arial"/>
              </a:rPr>
              <a:t>- One comp after the particle is “tried” in sequential order until the it becomes SCATTERED.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81sgIqXwkGL._SX355_.jpg" descr="81sgIqXwkGL._SX355_.jpg"/>
          <p:cNvPicPr/>
          <p:nvPr/>
        </p:nvPicPr>
        <p:blipFill>
          <a:blip r:embed="rId3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endParaRPr lang="fr-FR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 marL="182520" indent="-867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Syntax: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COMPONENT Mine = Yours(blah, blah)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(c-expression) AT (....)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182520" indent="-867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Is very powerful when combined with EXTEND and user variables, or as a method to let input parameters select if certain components are active.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182520" indent="-867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Example: Use EXTEND to flag if X-ray was scattered on one monochromator blade or another. Then later use WHEN to only show contribution from blade N at sample position?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COMPONENT Mon = PSD_monitor(...)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  <a:tabLst>
                <a:tab pos="0" algn="l"/>
              </a:tabLst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(myvar==1) AT (0,0,0) RELATIVE Sample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110314DoneWhen.png" descr="110314DoneWhen.png"/>
          <p:cNvPicPr/>
          <p:nvPr/>
        </p:nvPicPr>
        <p:blipFill>
          <a:blip r:embed="rId2"/>
          <a:stretch/>
        </p:blipFill>
        <p:spPr>
          <a:xfrm>
            <a:off x="6667920" y="1244160"/>
            <a:ext cx="1771200" cy="1756440"/>
          </a:xfrm>
          <a:prstGeom prst="rect">
            <a:avLst/>
          </a:prstGeom>
          <a:ln w="12700">
            <a:noFill/>
          </a:ln>
        </p:spPr>
      </p:pic>
      <p:pic>
        <p:nvPicPr>
          <p:cNvPr id="189" name="droppedImage.png" descr="droppedImage.png"/>
          <p:cNvPicPr/>
          <p:nvPr/>
        </p:nvPicPr>
        <p:blipFill>
          <a:blip r:embed="rId3"/>
          <a:stretch/>
        </p:blipFill>
        <p:spPr>
          <a:xfrm>
            <a:off x="8478000" y="511740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190" name="Timeline_0578_Kern_Richie.png" descr="Timeline_0578_Kern_Richie.png"/>
          <p:cNvPicPr/>
          <p:nvPr/>
        </p:nvPicPr>
        <p:blipFill>
          <a:blip r:embed="rId4"/>
          <a:stretch/>
        </p:blipFill>
        <p:spPr>
          <a:xfrm>
            <a:off x="7667280" y="6602040"/>
            <a:ext cx="1218240" cy="803880"/>
          </a:xfrm>
          <a:prstGeom prst="rect">
            <a:avLst/>
          </a:prstGeom>
          <a:ln w="12700">
            <a:noFill/>
          </a:ln>
        </p:spPr>
      </p:pic>
      <p:pic>
        <p:nvPicPr>
          <p:cNvPr id="191" name="heckert_gnu.transp.small.png" descr="heckert_gnu.transp.small.png"/>
          <p:cNvPicPr/>
          <p:nvPr/>
        </p:nvPicPr>
        <p:blipFill>
          <a:blip r:embed="rId5"/>
          <a:stretch/>
        </p:blipFill>
        <p:spPr>
          <a:xfrm>
            <a:off x="9008280" y="6641280"/>
            <a:ext cx="740880" cy="725400"/>
          </a:xfrm>
          <a:prstGeom prst="rect">
            <a:avLst/>
          </a:prstGeom>
          <a:ln w="12700">
            <a:noFill/>
          </a:ln>
        </p:spPr>
      </p:pic>
      <p:pic>
        <p:nvPicPr>
          <p:cNvPr id="192" name="81sgIqXwkGL._SX355_.jpg" descr="81sgIqXwkGL._SX355_.jpg"/>
          <p:cNvPicPr/>
          <p:nvPr/>
        </p:nvPicPr>
        <p:blipFill>
          <a:blip r:embed="rId6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Arial"/>
              </a:rPr>
              <a:t> EXTEND</a:t>
            </a:r>
            <a:endParaRPr lang="fr-FR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398160" cy="4862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 marL="306000" indent="-1882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80" b="0" strike="noStrike" spc="-1">
                <a:solidFill>
                  <a:srgbClr val="000000"/>
                </a:solidFill>
                <a:latin typeface="Arial"/>
                <a:ea typeface="Arial"/>
              </a:rPr>
              <a:t>Enrich component behaviour using EXTEND:</a:t>
            </a:r>
            <a:endParaRPr lang="fr-FR" sz="208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</a:pP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COMPONENT Mono1 = Monochromator_curved(...)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AT (0,0, -LMM) RELATIVE Cradle ROTATED (0,A1/2,0) RELATIVE Cradle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GROUP IN6Monoks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1" strike="noStrike" spc="-1">
                <a:solidFill>
                  <a:srgbClr val="000000"/>
                </a:solidFill>
                <a:latin typeface="Arial"/>
                <a:ea typeface="Arial"/>
              </a:rPr>
              <a:t>EXTEND </a:t>
            </a: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%{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  if (SCATTERED) { myvar = 1; }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COMPONENT Mono2 = Monochromator_curved(...)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AT (0,0, 0) RELATIVE Cradle ROTATED (0,A2/2,0) RELATIVE Cradle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GROUP IN6Monoks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1" strike="noStrike" spc="-1">
                <a:solidFill>
                  <a:srgbClr val="000000"/>
                </a:solidFill>
                <a:latin typeface="Arial"/>
                <a:ea typeface="Arial"/>
              </a:rPr>
              <a:t>EXTEND 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%{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  if (SCATTERED) { myvar = 2 ;}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040" b="0" strike="noStrike" spc="-1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lang="fr-FR" sz="104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extending_pole.tiff" descr="extending_pole.tiff"/>
          <p:cNvPicPr/>
          <p:nvPr/>
        </p:nvPicPr>
        <p:blipFill>
          <a:blip r:embed="rId2"/>
          <a:stretch/>
        </p:blipFill>
        <p:spPr>
          <a:xfrm>
            <a:off x="7480440" y="1508760"/>
            <a:ext cx="2482920" cy="1295280"/>
          </a:xfrm>
          <a:prstGeom prst="rect">
            <a:avLst/>
          </a:prstGeom>
          <a:ln w="12700">
            <a:noFill/>
          </a:ln>
        </p:spPr>
      </p:pic>
      <p:pic>
        <p:nvPicPr>
          <p:cNvPr id="197" name="droppedImage.png" descr="droppedImage.png"/>
          <p:cNvPicPr/>
          <p:nvPr/>
        </p:nvPicPr>
        <p:blipFill>
          <a:blip r:embed="rId3"/>
          <a:stretch/>
        </p:blipFill>
        <p:spPr>
          <a:xfrm>
            <a:off x="8457840" y="523692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198" name="Timeline_0578_Kern_Richie.png" descr="Timeline_0578_Kern_Richie.png"/>
          <p:cNvPicPr/>
          <p:nvPr/>
        </p:nvPicPr>
        <p:blipFill>
          <a:blip r:embed="rId4"/>
          <a:stretch/>
        </p:blipFill>
        <p:spPr>
          <a:xfrm>
            <a:off x="7965360" y="4385880"/>
            <a:ext cx="1218240" cy="803880"/>
          </a:xfrm>
          <a:prstGeom prst="rect">
            <a:avLst/>
          </a:prstGeom>
          <a:ln w="12700">
            <a:noFill/>
          </a:ln>
        </p:spPr>
      </p:pic>
      <p:sp>
        <p:nvSpPr>
          <p:cNvPr id="199" name="K &amp; R. /  GNU"/>
          <p:cNvSpPr/>
          <p:nvPr/>
        </p:nvSpPr>
        <p:spPr>
          <a:xfrm>
            <a:off x="8645400" y="4169160"/>
            <a:ext cx="684360" cy="1659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22320" tIns="22320" rIns="22320" bIns="2232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800" b="0" i="1" strike="noStrike" spc="-1">
                <a:solidFill>
                  <a:srgbClr val="000000"/>
                </a:solidFill>
                <a:latin typeface="Arial"/>
                <a:ea typeface="Arial"/>
              </a:rPr>
              <a:t>K &amp; R. /  GNU</a:t>
            </a:r>
            <a:endParaRPr lang="fr-FR" sz="800" b="0" strike="noStrike" spc="-1">
              <a:latin typeface="Arial"/>
            </a:endParaRPr>
          </a:p>
        </p:txBody>
      </p:sp>
      <p:pic>
        <p:nvPicPr>
          <p:cNvPr id="200" name="heckert_gnu.transp.small.png" descr="heckert_gnu.transp.small.png"/>
          <p:cNvPicPr/>
          <p:nvPr/>
        </p:nvPicPr>
        <p:blipFill>
          <a:blip r:embed="rId5"/>
          <a:stretch/>
        </p:blipFill>
        <p:spPr>
          <a:xfrm>
            <a:off x="9157320" y="4436280"/>
            <a:ext cx="740880" cy="725400"/>
          </a:xfrm>
          <a:prstGeom prst="rect">
            <a:avLst/>
          </a:prstGeom>
          <a:ln w="12700">
            <a:noFill/>
          </a:ln>
        </p:spPr>
      </p:pic>
      <p:pic>
        <p:nvPicPr>
          <p:cNvPr id="201" name="images.jpeg" descr="images.jpeg"/>
          <p:cNvPicPr/>
          <p:nvPr/>
        </p:nvPicPr>
        <p:blipFill>
          <a:blip r:embed="rId6"/>
          <a:srcRect t="23820" b="13422"/>
          <a:stretch/>
        </p:blipFill>
        <p:spPr>
          <a:xfrm>
            <a:off x="7721640" y="63000"/>
            <a:ext cx="947880" cy="5947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79320" y="57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800" b="1" strike="noStrike" spc="-1">
                <a:solidFill>
                  <a:srgbClr val="000000"/>
                </a:solidFill>
                <a:latin typeface="Arial"/>
                <a:ea typeface="Arial"/>
              </a:rPr>
              <a:t>Combined</a:t>
            </a: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ial"/>
              </a:rPr>
              <a:t> example: Decompose multiple scattering from Single_crystal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1" strike="noStrike" spc="-1">
                <a:solidFill>
                  <a:srgbClr val="000000"/>
                </a:solidFill>
                <a:latin typeface="Arial"/>
                <a:ea typeface="Arial"/>
              </a:rPr>
              <a:t>DECLARE</a:t>
            </a: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double multiple_scatt; 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COMPONENT Crystal = Single_crystal(… order=0 …)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AT (0,0,0) RELATIVE somewhere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1" strike="noStrike" spc="-1">
                <a:solidFill>
                  <a:srgbClr val="000000"/>
                </a:solidFill>
                <a:latin typeface="Arial"/>
                <a:ea typeface="Arial"/>
              </a:rPr>
              <a:t>EXTEND</a:t>
            </a: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multiple_scatt=SCATTERED;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COMPONENT PSD_single=PSD_monitor(…)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1" strike="noStrike" spc="-1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 (multiple_scatt==1) AT (0,0,0) RELATIVE somewhere_else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COMPONENT PSD_multiple=PSD_monitor(…)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r>
              <a:rPr lang="fr-FR" sz="1340" b="1" strike="noStrike" spc="-1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lang="fr-FR" sz="1340" b="0" strike="noStrike" spc="-1">
                <a:solidFill>
                  <a:srgbClr val="000000"/>
                </a:solidFill>
                <a:latin typeface="Arial"/>
                <a:ea typeface="Arial"/>
              </a:rPr>
              <a:t> (multiple_scatt &gt; 1) AT (0,0,0) RELATIVE somewhere_else</a:t>
            </a:r>
            <a:endParaRPr lang="fr-FR" sz="134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81sgIqXwkGL._SX355_.jpg" descr="81sgIqXwkGL._SX355_.jpg"/>
          <p:cNvPicPr/>
          <p:nvPr/>
        </p:nvPicPr>
        <p:blipFill>
          <a:blip r:embed="rId2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  <p:pic>
        <p:nvPicPr>
          <p:cNvPr id="206" name="images.jpeg" descr="images.jpeg"/>
          <p:cNvPicPr/>
          <p:nvPr/>
        </p:nvPicPr>
        <p:blipFill>
          <a:blip r:embed="rId3"/>
          <a:srcRect t="23820" b="13422"/>
          <a:stretch/>
        </p:blipFill>
        <p:spPr>
          <a:xfrm>
            <a:off x="7842240" y="985320"/>
            <a:ext cx="947880" cy="5947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lang="fr-FR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to myself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to an Arm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0" strike="noStrike" spc="-1">
                <a:solidFill>
                  <a:srgbClr val="C9211E"/>
                </a:solidFill>
                <a:latin typeface="Arial"/>
                <a:ea typeface="Arial"/>
              </a:rPr>
              <a:t>No coordinate transformations are applied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... (Meaning that if the Arms you JUMP between do not coincide you will “move” / “reorient” the X-rays...)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arm_somewhere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myself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article-1043871-0240B7CC00000578-453_468x297.tiff" descr="article-1043871-0240B7CC00000578-453_468x297.tiff"/>
          <p:cNvPicPr/>
          <p:nvPr/>
        </p:nvPicPr>
        <p:blipFill>
          <a:blip r:embed="rId2"/>
          <a:stretch/>
        </p:blipFill>
        <p:spPr>
          <a:xfrm>
            <a:off x="5991480" y="4004280"/>
            <a:ext cx="2616120" cy="1659960"/>
          </a:xfrm>
          <a:prstGeom prst="rect">
            <a:avLst/>
          </a:prstGeom>
          <a:ln w="12700">
            <a:noFill/>
          </a:ln>
        </p:spPr>
      </p:pic>
      <p:sp>
        <p:nvSpPr>
          <p:cNvPr id="211" name="Van Halen..."/>
          <p:cNvSpPr/>
          <p:nvPr/>
        </p:nvSpPr>
        <p:spPr>
          <a:xfrm>
            <a:off x="6199920" y="5322240"/>
            <a:ext cx="1022760" cy="2574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22320" tIns="22320" rIns="22320" bIns="22320" anchor="t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1400" b="0" i="1" strike="noStrike" spc="-1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lang="fr-FR" sz="1400" b="0" strike="noStrike" spc="-1">
              <a:latin typeface="Arial"/>
            </a:endParaRPr>
          </a:p>
        </p:txBody>
      </p:sp>
      <p:pic>
        <p:nvPicPr>
          <p:cNvPr id="212" name="81sgIqXwkGL._SX355_.jpg" descr="81sgIqXwkGL._SX355_.jpg"/>
          <p:cNvPicPr/>
          <p:nvPr/>
        </p:nvPicPr>
        <p:blipFill>
          <a:blip r:embed="rId3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to myself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to an Arm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0" strike="noStrike" spc="-1">
                <a:solidFill>
                  <a:srgbClr val="C9211E"/>
                </a:solidFill>
                <a:latin typeface="Arial"/>
                <a:ea typeface="Arial"/>
              </a:rPr>
              <a:t>No coordinate transformations are applied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... (Meaning that if the Arms you JUMP between do not coincide you will “move” / “reorient” the X-rays...)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arm_somewhere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myself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Van Halen..."/>
          <p:cNvSpPr/>
          <p:nvPr/>
        </p:nvSpPr>
        <p:spPr>
          <a:xfrm>
            <a:off x="5937840" y="5254920"/>
            <a:ext cx="1022760" cy="2574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22320" tIns="22320" rIns="22320" bIns="22320" anchor="t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1400" b="0" i="1" strike="noStrike" spc="-1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217" name="BEWARE - This IS a GOTO!"/>
          <p:cNvSpPr/>
          <p:nvPr/>
        </p:nvSpPr>
        <p:spPr>
          <a:xfrm>
            <a:off x="2344680" y="2448360"/>
            <a:ext cx="5815440" cy="592920"/>
          </a:xfrm>
          <a:prstGeom prst="rect">
            <a:avLst/>
          </a:prstGeom>
          <a:solidFill>
            <a:srgbClr val="FFFFFF"/>
          </a:solidFill>
          <a:ln w="38100">
            <a:solidFill>
              <a:srgbClr val="C0504D">
                <a:satOff val="-4966"/>
                <a:lumOff val="-10549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22320" tIns="22320" rIns="22320" bIns="22320" anchor="t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0" i="1" strike="noStrike" spc="-1">
                <a:solidFill>
                  <a:srgbClr val="E32400"/>
                </a:solidFill>
                <a:latin typeface="Arial"/>
                <a:ea typeface="Arial"/>
              </a:rPr>
              <a:t>BEWARE - This IS a GOTO!</a:t>
            </a:r>
            <a:endParaRPr lang="fr-FR" sz="3600" b="0" strike="noStrike" spc="-1">
              <a:latin typeface="Arial"/>
            </a:endParaRPr>
          </a:p>
        </p:txBody>
      </p:sp>
      <p:pic>
        <p:nvPicPr>
          <p:cNvPr id="218" name="article-1043871-0240B7CC00000578-453_468x297.tiff" descr="article-1043871-0240B7CC00000578-453_468x297.tiff"/>
          <p:cNvPicPr/>
          <p:nvPr/>
        </p:nvPicPr>
        <p:blipFill>
          <a:blip r:embed="rId2"/>
          <a:stretch/>
        </p:blipFill>
        <p:spPr>
          <a:xfrm>
            <a:off x="5991480" y="4004280"/>
            <a:ext cx="2616120" cy="1659960"/>
          </a:xfrm>
          <a:prstGeom prst="rect">
            <a:avLst/>
          </a:prstGeom>
          <a:ln w="12700">
            <a:noFill/>
          </a:ln>
        </p:spPr>
      </p:pic>
      <p:pic>
        <p:nvPicPr>
          <p:cNvPr id="219" name="81sgIqXwkGL._SX355_.jpg" descr="81sgIqXwkGL._SX355_.jpg"/>
          <p:cNvPicPr/>
          <p:nvPr/>
        </p:nvPicPr>
        <p:blipFill>
          <a:blip r:embed="rId3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to myself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to an Arm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0" strike="noStrike" spc="-1">
                <a:solidFill>
                  <a:srgbClr val="C9211E"/>
                </a:solidFill>
                <a:latin typeface="Arial"/>
                <a:ea typeface="Arial"/>
              </a:rPr>
              <a:t>No coordinate transformations are applied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... (Meaning that if the Arms you JUMP between do not coincide you will “move” / “reorient” the X-rays...)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arm_somewhere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marL="249480" indent="-1533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(expr) AT (...) </a:t>
            </a:r>
            <a:r>
              <a:rPr lang="fr-FR" sz="1700" b="1" strike="noStrike" spc="-1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 myself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19"/>
          </p:nvPr>
        </p:nvSpPr>
        <p:spPr>
          <a:xfrm>
            <a:off x="9445680" y="7087320"/>
            <a:ext cx="2349720" cy="406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>
            <a:lvl1pPr>
              <a:defRPr lang="fr-FR" sz="2400" b="0" strike="noStrike" spc="-1">
                <a:latin typeface="Times New Roman"/>
              </a:defRPr>
            </a:lvl1pPr>
          </a:lstStyle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223" name="Van Halen... 1"/>
          <p:cNvSpPr/>
          <p:nvPr/>
        </p:nvSpPr>
        <p:spPr>
          <a:xfrm>
            <a:off x="5937840" y="5254920"/>
            <a:ext cx="1022760" cy="25740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22320" tIns="22320" rIns="22320" bIns="22320" anchor="t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1400" b="0" i="1" strike="noStrike" spc="-1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224" name="BEWARE - This IS a GOTO! 1"/>
          <p:cNvSpPr/>
          <p:nvPr/>
        </p:nvSpPr>
        <p:spPr>
          <a:xfrm>
            <a:off x="2344680" y="2448360"/>
            <a:ext cx="5815440" cy="592920"/>
          </a:xfrm>
          <a:prstGeom prst="rect">
            <a:avLst/>
          </a:prstGeom>
          <a:solidFill>
            <a:srgbClr val="FFFFFF"/>
          </a:solidFill>
          <a:ln w="38100">
            <a:solidFill>
              <a:srgbClr val="C0504D">
                <a:satOff val="-4966"/>
                <a:lumOff val="-10549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22320" tIns="22320" rIns="22320" bIns="22320" anchor="t">
            <a:sp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0" i="1" strike="noStrike" spc="-1">
                <a:solidFill>
                  <a:srgbClr val="E32400"/>
                </a:solidFill>
                <a:latin typeface="Arial"/>
                <a:ea typeface="Arial"/>
              </a:rPr>
              <a:t>BEWARE - This IS a GOTO!</a:t>
            </a:r>
            <a:endParaRPr lang="fr-FR" sz="3600" b="0" strike="noStrike" spc="-1">
              <a:latin typeface="Arial"/>
            </a:endParaRPr>
          </a:p>
        </p:txBody>
      </p:sp>
      <p:pic>
        <p:nvPicPr>
          <p:cNvPr id="225" name="article-1043871-0240B7CC00000578-453_468x297.tiff 1" descr="article-1043871-0240B7CC00000578-453_468x297.tiff"/>
          <p:cNvPicPr/>
          <p:nvPr/>
        </p:nvPicPr>
        <p:blipFill>
          <a:blip r:embed="rId2"/>
          <a:stretch/>
        </p:blipFill>
        <p:spPr>
          <a:xfrm>
            <a:off x="5991480" y="4004280"/>
            <a:ext cx="2616120" cy="1659960"/>
          </a:xfrm>
          <a:prstGeom prst="rect">
            <a:avLst/>
          </a:prstGeom>
          <a:ln w="12700">
            <a:noFill/>
          </a:ln>
        </p:spPr>
      </p:pic>
      <p:pic>
        <p:nvPicPr>
          <p:cNvPr id="226" name="81sgIqXwkGL._SX355_.jpg 1" descr="81sgIqXwkGL._SX355_.jpg"/>
          <p:cNvPicPr/>
          <p:nvPr/>
        </p:nvPicPr>
        <p:blipFill>
          <a:blip r:embed="rId3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  <p:pic>
        <p:nvPicPr>
          <p:cNvPr id="227" name="goto.tiff 1" descr="goto.tiff"/>
          <p:cNvPicPr/>
          <p:nvPr/>
        </p:nvPicPr>
        <p:blipFill>
          <a:blip r:embed="rId4"/>
          <a:stretch/>
        </p:blipFill>
        <p:spPr>
          <a:xfrm>
            <a:off x="2651400" y="2208600"/>
            <a:ext cx="3623760" cy="4001040"/>
          </a:xfrm>
          <a:prstGeom prst="rect">
            <a:avLst/>
          </a:prstGeom>
          <a:ln w="38100">
            <a:solidFill>
              <a:srgbClr val="C0504D">
                <a:satOff val="-4966"/>
                <a:lumOff val="-10549"/>
              </a:srgbClr>
            </a:solidFill>
            <a:miter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creenshot 2019-12-04 at 09.18.19.png" descr="Screenshot 2019-12-04 at 09.18.19.png"/>
          <p:cNvPicPr/>
          <p:nvPr/>
        </p:nvPicPr>
        <p:blipFill>
          <a:blip r:embed="rId2"/>
          <a:srcRect l="16157" t="5407" r="16157" b="6946"/>
          <a:stretch/>
        </p:blipFill>
        <p:spPr>
          <a:xfrm>
            <a:off x="7350120" y="5493600"/>
            <a:ext cx="2349720" cy="1901520"/>
          </a:xfrm>
          <a:prstGeom prst="rect">
            <a:avLst/>
          </a:prstGeom>
          <a:ln w="12700">
            <a:noFill/>
          </a:ln>
        </p:spPr>
      </p:pic>
      <p:pic>
        <p:nvPicPr>
          <p:cNvPr id="229" name="Screenshot 2019-12-04 at 09.18.12.png" descr="Screenshot 2019-12-04 at 09.18.12.png"/>
          <p:cNvPicPr/>
          <p:nvPr/>
        </p:nvPicPr>
        <p:blipFill>
          <a:blip r:embed="rId3"/>
          <a:srcRect l="16378" t="5354" r="16378" b="7339"/>
          <a:stretch/>
        </p:blipFill>
        <p:spPr>
          <a:xfrm>
            <a:off x="7350120" y="3486960"/>
            <a:ext cx="2350080" cy="1906920"/>
          </a:xfrm>
          <a:prstGeom prst="rect">
            <a:avLst/>
          </a:prstGeom>
          <a:ln w="12700">
            <a:noFill/>
          </a:ln>
        </p:spPr>
      </p:pic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endParaRPr lang="fr-FR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99680" y="1680840"/>
            <a:ext cx="9071280" cy="48279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Increase statistics beyond this point in the instrumentfile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1" strike="noStrike" spc="-1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 n MyArm = Arm()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AT somewhere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will “formulate an if-statement”: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lang="fr-FR" sz="1679" b="1" strike="noStrike" spc="-1">
                <a:solidFill>
                  <a:srgbClr val="000000"/>
                </a:solidFill>
                <a:latin typeface="Arial"/>
                <a:ea typeface="Arial"/>
              </a:rPr>
              <a:t>for j=1:n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   comp1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   comp2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   comp3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   ...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end (of instrument)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lang="fr-FR" sz="1679" b="1" strike="noStrike" spc="-1">
                <a:solidFill>
                  <a:srgbClr val="C9211E"/>
                </a:solidFill>
                <a:latin typeface="Arial"/>
                <a:ea typeface="Arial"/>
              </a:rPr>
              <a:t>ONLY</a:t>
            </a:r>
            <a:r>
              <a:rPr lang="fr-FR" sz="1679" b="0" strike="noStrike" spc="-1">
                <a:solidFill>
                  <a:srgbClr val="C9211E"/>
                </a:solidFill>
                <a:latin typeface="Arial"/>
                <a:ea typeface="Arial"/>
              </a:rPr>
              <a:t> meaningful in case of Monte Carlo choices after SPLIT point...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Line"/>
          <p:cNvSpPr/>
          <p:nvPr/>
        </p:nvSpPr>
        <p:spPr>
          <a:xfrm flipH="1">
            <a:off x="4215960" y="5198400"/>
            <a:ext cx="464400" cy="557640"/>
          </a:xfrm>
          <a:prstGeom prst="line">
            <a:avLst/>
          </a:prstGeom>
          <a:ln w="25400">
            <a:solidFill>
              <a:srgbClr val="0061FF"/>
            </a:solidFill>
            <a:miter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ircle"/>
          <p:cNvSpPr/>
          <p:nvPr/>
        </p:nvSpPr>
        <p:spPr>
          <a:xfrm>
            <a:off x="4666680" y="4442400"/>
            <a:ext cx="737640" cy="737640"/>
          </a:xfrm>
          <a:prstGeom prst="ellipse">
            <a:avLst/>
          </a:prstGeom>
          <a:noFill/>
          <a:ln w="317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Line"/>
          <p:cNvSpPr/>
          <p:nvPr/>
        </p:nvSpPr>
        <p:spPr>
          <a:xfrm>
            <a:off x="4816800" y="3438360"/>
            <a:ext cx="78480" cy="867960"/>
          </a:xfrm>
          <a:prstGeom prst="line">
            <a:avLst/>
          </a:prstGeom>
          <a:ln w="25400">
            <a:solidFill>
              <a:srgbClr val="0061FF"/>
            </a:solidFill>
            <a:miter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Line"/>
          <p:cNvSpPr/>
          <p:nvPr/>
        </p:nvSpPr>
        <p:spPr>
          <a:xfrm flipH="1">
            <a:off x="5217120" y="3428640"/>
            <a:ext cx="331920" cy="870480"/>
          </a:xfrm>
          <a:prstGeom prst="line">
            <a:avLst/>
          </a:prstGeom>
          <a:ln w="25400">
            <a:solidFill>
              <a:srgbClr val="0061FF"/>
            </a:solidFill>
            <a:miter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Line"/>
          <p:cNvSpPr/>
          <p:nvPr/>
        </p:nvSpPr>
        <p:spPr>
          <a:xfrm flipH="1">
            <a:off x="5423760" y="3999600"/>
            <a:ext cx="854280" cy="506160"/>
          </a:xfrm>
          <a:prstGeom prst="line">
            <a:avLst/>
          </a:prstGeom>
          <a:ln w="25400">
            <a:solidFill>
              <a:srgbClr val="0061FF"/>
            </a:solidFill>
            <a:miter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Line"/>
          <p:cNvSpPr/>
          <p:nvPr/>
        </p:nvSpPr>
        <p:spPr>
          <a:xfrm flipH="1" flipV="1">
            <a:off x="5563800" y="4808520"/>
            <a:ext cx="827280" cy="360"/>
          </a:xfrm>
          <a:prstGeom prst="line">
            <a:avLst/>
          </a:prstGeom>
          <a:ln w="25400">
            <a:solidFill>
              <a:srgbClr val="0061FF"/>
            </a:solidFill>
            <a:miter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9" name="Screenshot 2019-12-04 at 09.18.03.png" descr="Screenshot 2019-12-04 at 09.18.03.png"/>
          <p:cNvPicPr/>
          <p:nvPr/>
        </p:nvPicPr>
        <p:blipFill>
          <a:blip r:embed="rId4"/>
          <a:srcRect l="16332" t="5436" r="16332" b="7019"/>
          <a:stretch/>
        </p:blipFill>
        <p:spPr>
          <a:xfrm>
            <a:off x="7350120" y="1478160"/>
            <a:ext cx="2350080" cy="1909440"/>
          </a:xfrm>
          <a:prstGeom prst="rect">
            <a:avLst/>
          </a:prstGeom>
          <a:ln w="12700">
            <a:noFill/>
          </a:ln>
        </p:spPr>
      </p:pic>
      <p:pic>
        <p:nvPicPr>
          <p:cNvPr id="240" name="52300-27-26p-question-digital_image001.png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179676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41" name="52300-27-26p-question-digital_image001.png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487908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42" name="52300-27-26p-question-digital_image001.png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547884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43" name="52300-27-26p-question-digital_image001.png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597348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44" name="52300-27-26p-question-digital_image001.png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657792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45" name="52300-27-26p-question-digital_image001.png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7104600" y="339120"/>
            <a:ext cx="1937160" cy="221400"/>
          </a:xfrm>
          <a:prstGeom prst="rect">
            <a:avLst/>
          </a:prstGeom>
          <a:ln w="12700">
            <a:noFill/>
          </a:ln>
        </p:spPr>
      </p:pic>
      <p:sp>
        <p:nvSpPr>
          <p:cNvPr id="246" name="Line"/>
          <p:cNvSpPr/>
          <p:nvPr/>
        </p:nvSpPr>
        <p:spPr>
          <a:xfrm>
            <a:off x="3422160" y="668160"/>
            <a:ext cx="2042280" cy="0"/>
          </a:xfrm>
          <a:prstGeom prst="line">
            <a:avLst/>
          </a:prstGeom>
          <a:ln w="2540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creenshot 2019-12-04 at 09.18.19.png 1" descr="Screenshot 2019-12-04 at 09.18.19.png"/>
          <p:cNvPicPr/>
          <p:nvPr/>
        </p:nvPicPr>
        <p:blipFill>
          <a:blip r:embed="rId2"/>
          <a:srcRect l="16157" t="5407" r="16157" b="6946"/>
          <a:stretch/>
        </p:blipFill>
        <p:spPr>
          <a:xfrm>
            <a:off x="7350120" y="5493600"/>
            <a:ext cx="2349720" cy="1901520"/>
          </a:xfrm>
          <a:prstGeom prst="rect">
            <a:avLst/>
          </a:prstGeom>
          <a:ln w="12700">
            <a:noFill/>
          </a:ln>
        </p:spPr>
      </p:pic>
      <p:pic>
        <p:nvPicPr>
          <p:cNvPr id="248" name="Screenshot 2019-12-04 at 09.18.12.png 1" descr="Screenshot 2019-12-04 at 09.18.12.png"/>
          <p:cNvPicPr/>
          <p:nvPr/>
        </p:nvPicPr>
        <p:blipFill>
          <a:blip r:embed="rId3"/>
          <a:srcRect l="16378" t="5354" r="16378" b="7339"/>
          <a:stretch/>
        </p:blipFill>
        <p:spPr>
          <a:xfrm>
            <a:off x="7350120" y="3486960"/>
            <a:ext cx="2350080" cy="1906920"/>
          </a:xfrm>
          <a:prstGeom prst="rect">
            <a:avLst/>
          </a:prstGeom>
          <a:ln w="1270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endParaRPr lang="fr-FR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99680" y="1680840"/>
            <a:ext cx="9071280" cy="48279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Increase statistics beyond this point in the instrumentfile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1" strike="noStrike" spc="-1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 n MyArm = Arm()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AT somewhere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will “formulate an if-statement”: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lang="fr-FR" sz="1679" b="1" strike="noStrike" spc="-1">
                <a:solidFill>
                  <a:srgbClr val="000000"/>
                </a:solidFill>
                <a:latin typeface="Arial"/>
                <a:ea typeface="Arial"/>
              </a:rPr>
              <a:t>for j=1:n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   comp1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   comp2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   comp3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 marL="188280" indent="-115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   ...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lang="fr-FR" sz="1679" b="0" strike="noStrike" spc="-1">
                <a:solidFill>
                  <a:srgbClr val="000000"/>
                </a:solidFill>
                <a:latin typeface="Arial"/>
                <a:ea typeface="Arial"/>
              </a:rPr>
              <a:t>end (of instrument)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buNone/>
            </a:pPr>
            <a:r>
              <a:rPr lang="fr-FR" sz="1679" b="1" strike="noStrike" spc="-1">
                <a:solidFill>
                  <a:srgbClr val="C9211E"/>
                </a:solidFill>
                <a:latin typeface="Arial"/>
                <a:ea typeface="Arial"/>
              </a:rPr>
              <a:t>ONLY</a:t>
            </a:r>
            <a:r>
              <a:rPr lang="fr-FR" sz="1679" b="0" strike="noStrike" spc="-1">
                <a:solidFill>
                  <a:srgbClr val="C9211E"/>
                </a:solidFill>
                <a:latin typeface="Arial"/>
                <a:ea typeface="Arial"/>
              </a:rPr>
              <a:t> meaningful in case of Monte Carlo choices after SPLIT point...</a:t>
            </a:r>
            <a:endParaRPr lang="fr-FR" sz="1679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Line 1"/>
          <p:cNvSpPr/>
          <p:nvPr/>
        </p:nvSpPr>
        <p:spPr>
          <a:xfrm flipH="1">
            <a:off x="4215960" y="5198400"/>
            <a:ext cx="464400" cy="557640"/>
          </a:xfrm>
          <a:prstGeom prst="line">
            <a:avLst/>
          </a:prstGeom>
          <a:ln w="25400">
            <a:solidFill>
              <a:srgbClr val="0061FF"/>
            </a:solidFill>
            <a:miter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ircle 1"/>
          <p:cNvSpPr/>
          <p:nvPr/>
        </p:nvSpPr>
        <p:spPr>
          <a:xfrm>
            <a:off x="4666680" y="4442400"/>
            <a:ext cx="737640" cy="737640"/>
          </a:xfrm>
          <a:prstGeom prst="ellipse">
            <a:avLst/>
          </a:prstGeom>
          <a:noFill/>
          <a:ln w="3175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Line 2"/>
          <p:cNvSpPr/>
          <p:nvPr/>
        </p:nvSpPr>
        <p:spPr>
          <a:xfrm>
            <a:off x="4816800" y="3438360"/>
            <a:ext cx="78480" cy="867960"/>
          </a:xfrm>
          <a:prstGeom prst="line">
            <a:avLst/>
          </a:prstGeom>
          <a:ln w="25400">
            <a:solidFill>
              <a:srgbClr val="0061FF"/>
            </a:solidFill>
            <a:miter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3"/>
          <p:cNvSpPr/>
          <p:nvPr/>
        </p:nvSpPr>
        <p:spPr>
          <a:xfrm flipH="1">
            <a:off x="5217120" y="3428640"/>
            <a:ext cx="331920" cy="870480"/>
          </a:xfrm>
          <a:prstGeom prst="line">
            <a:avLst/>
          </a:prstGeom>
          <a:ln w="25400">
            <a:solidFill>
              <a:srgbClr val="0061FF"/>
            </a:solidFill>
            <a:miter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Line 4"/>
          <p:cNvSpPr/>
          <p:nvPr/>
        </p:nvSpPr>
        <p:spPr>
          <a:xfrm flipH="1">
            <a:off x="5423760" y="3999600"/>
            <a:ext cx="854280" cy="506160"/>
          </a:xfrm>
          <a:prstGeom prst="line">
            <a:avLst/>
          </a:prstGeom>
          <a:ln w="25400">
            <a:solidFill>
              <a:srgbClr val="0061FF"/>
            </a:solidFill>
            <a:miter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Line 5"/>
          <p:cNvSpPr/>
          <p:nvPr/>
        </p:nvSpPr>
        <p:spPr>
          <a:xfrm flipH="1" flipV="1">
            <a:off x="5563800" y="4808520"/>
            <a:ext cx="827280" cy="360"/>
          </a:xfrm>
          <a:prstGeom prst="line">
            <a:avLst/>
          </a:prstGeom>
          <a:ln w="25400">
            <a:solidFill>
              <a:srgbClr val="0061FF"/>
            </a:solidFill>
            <a:miter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8" name="Screenshot 2019-12-04 at 09.18.03.png 1" descr="Screenshot 2019-12-04 at 09.18.03.png"/>
          <p:cNvPicPr/>
          <p:nvPr/>
        </p:nvPicPr>
        <p:blipFill>
          <a:blip r:embed="rId4"/>
          <a:srcRect l="16332" t="5436" r="16332" b="7019"/>
          <a:stretch/>
        </p:blipFill>
        <p:spPr>
          <a:xfrm>
            <a:off x="7350120" y="1478160"/>
            <a:ext cx="2350080" cy="1909440"/>
          </a:xfrm>
          <a:prstGeom prst="rect">
            <a:avLst/>
          </a:prstGeom>
          <a:ln w="12700">
            <a:noFill/>
          </a:ln>
        </p:spPr>
      </p:pic>
      <p:pic>
        <p:nvPicPr>
          <p:cNvPr id="259" name="52300-27-26p-question-digital_image001.png 1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179676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60" name="52300-27-26p-question-digital_image001.png 2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487908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61" name="52300-27-26p-question-digital_image001.png 3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5478840" y="55764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62" name="52300-27-26p-question-digital_image001.png 4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597348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63" name="52300-27-26p-question-digital_image001.png 5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6577920" y="473760"/>
            <a:ext cx="1937160" cy="221400"/>
          </a:xfrm>
          <a:prstGeom prst="rect">
            <a:avLst/>
          </a:prstGeom>
          <a:ln w="12700">
            <a:noFill/>
          </a:ln>
        </p:spPr>
      </p:pic>
      <p:pic>
        <p:nvPicPr>
          <p:cNvPr id="264" name="52300-27-26p-question-digital_image001.png 6" descr="52300-27-26p-question-digital_image001.png"/>
          <p:cNvPicPr/>
          <p:nvPr/>
        </p:nvPicPr>
        <p:blipFill>
          <a:blip r:embed="rId5"/>
          <a:srcRect t="35516" r="63233" b="57399"/>
          <a:stretch/>
        </p:blipFill>
        <p:spPr>
          <a:xfrm rot="1519200">
            <a:off x="7104600" y="339120"/>
            <a:ext cx="1937160" cy="221400"/>
          </a:xfrm>
          <a:prstGeom prst="rect">
            <a:avLst/>
          </a:prstGeom>
          <a:ln w="12700">
            <a:noFill/>
          </a:ln>
        </p:spPr>
      </p:pic>
      <p:sp>
        <p:nvSpPr>
          <p:cNvPr id="265" name="Line 6"/>
          <p:cNvSpPr/>
          <p:nvPr/>
        </p:nvSpPr>
        <p:spPr>
          <a:xfrm>
            <a:off x="3422160" y="668160"/>
            <a:ext cx="2042280" cy="0"/>
          </a:xfrm>
          <a:prstGeom prst="line">
            <a:avLst/>
          </a:prstGeom>
          <a:ln w="25400">
            <a:solidFill>
              <a:srgbClr val="4F81BD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Works very well together… 1"/>
          <p:cNvSpPr/>
          <p:nvPr/>
        </p:nvSpPr>
        <p:spPr>
          <a:xfrm>
            <a:off x="6948000" y="2890080"/>
            <a:ext cx="2848320" cy="1302480"/>
          </a:xfrm>
          <a:prstGeom prst="rect">
            <a:avLst/>
          </a:prstGeom>
          <a:solidFill>
            <a:srgbClr val="FFFFFF"/>
          </a:solidFill>
          <a:ln w="2540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br>
              <a:rPr sz="1800"/>
            </a:b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ial"/>
              </a:rPr>
              <a:t> Works very well together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ial"/>
              </a:rPr>
              <a:t> with e.g. monochromators,</a:t>
            </a:r>
            <a:br>
              <a:rPr sz="1800"/>
            </a:b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ial"/>
              </a:rPr>
              <a:t> Single_crystal, PowderN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5983B0"/>
                </a:solidFill>
                <a:latin typeface="Arial"/>
                <a:ea typeface="Arial"/>
              </a:rPr>
              <a:t>How to speed-up computations</a:t>
            </a:r>
            <a:endParaRPr lang="fr-FR" sz="2400" b="1" strike="noStrike" spc="-1">
              <a:solidFill>
                <a:srgbClr val="5983B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265040"/>
            <a:ext cx="9071280" cy="55749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301"/>
              </a:spcBef>
              <a:buNone/>
            </a:pPr>
            <a:r>
              <a:rPr lang="fr-FR" sz="2490" b="1" strike="noStrike" spc="-1">
                <a:solidFill>
                  <a:srgbClr val="158466"/>
                </a:solidFill>
                <a:latin typeface="Verdana"/>
                <a:ea typeface="Verdana"/>
              </a:rPr>
              <a:t>At the beam-line description level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buNone/>
            </a:pP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Apply </a:t>
            </a:r>
            <a:r>
              <a:rPr lang="fr-FR" sz="2490" b="1" strike="noStrike" spc="-1">
                <a:solidFill>
                  <a:srgbClr val="000000"/>
                </a:solidFill>
                <a:latin typeface="Verdana"/>
                <a:ea typeface="Verdana"/>
              </a:rPr>
              <a:t>focusing</a:t>
            </a: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 techniques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At the source (spatially, temporally, in wavelength…)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At the sample, if possible</a:t>
            </a:r>
            <a:br>
              <a:rPr sz="2490"/>
            </a:br>
            <a:r>
              <a:rPr lang="fr-FR" sz="2490" b="0" strike="noStrike" spc="-1">
                <a:solidFill>
                  <a:srgbClr val="000000"/>
                </a:solidFill>
                <a:latin typeface="Verdana"/>
              </a:rPr>
              <a:t> 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(carefully!) Apply </a:t>
            </a:r>
            <a:r>
              <a:rPr lang="fr-FR" sz="2490" b="1" strike="noStrike" spc="-1">
                <a:solidFill>
                  <a:srgbClr val="000000"/>
                </a:solidFill>
                <a:latin typeface="Verdana"/>
                <a:ea typeface="Verdana"/>
              </a:rPr>
              <a:t>SPLIT</a:t>
            </a: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 - but only if immediately followed by Monte Carlo choices, e.g. in sample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Alternatively use </a:t>
            </a:r>
            <a:r>
              <a:rPr lang="fr-FR" sz="2490" b="1" strike="noStrike" spc="-1">
                <a:solidFill>
                  <a:srgbClr val="000000"/>
                </a:solidFill>
                <a:latin typeface="Verdana"/>
                <a:ea typeface="Verdana"/>
              </a:rPr>
              <a:t>MCPL</a:t>
            </a: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 o/i which allows repetition - beware of biases!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5983B0"/>
                </a:solidFill>
                <a:latin typeface="Arial"/>
                <a:ea typeface="Arial"/>
              </a:rPr>
              <a:t>How to speed-up computations</a:t>
            </a:r>
            <a:endParaRPr lang="fr-FR" sz="2400" b="1" strike="noStrike" spc="-1">
              <a:solidFill>
                <a:srgbClr val="5983B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265040"/>
            <a:ext cx="9071280" cy="55749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301"/>
              </a:spcBef>
              <a:buNone/>
            </a:pPr>
            <a:r>
              <a:rPr lang="fr-FR" sz="2490" b="1" strike="noStrike" spc="-1">
                <a:solidFill>
                  <a:srgbClr val="158466"/>
                </a:solidFill>
                <a:latin typeface="Verdana"/>
                <a:ea typeface="Verdana"/>
              </a:rPr>
              <a:t>At the beam-line description level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buNone/>
            </a:pP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Apply </a:t>
            </a:r>
            <a:r>
              <a:rPr lang="fr-FR" sz="2490" b="1" strike="noStrike" spc="-1">
                <a:solidFill>
                  <a:srgbClr val="000000"/>
                </a:solidFill>
                <a:latin typeface="Verdana"/>
                <a:ea typeface="Verdana"/>
              </a:rPr>
              <a:t>focusing</a:t>
            </a: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 techniques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At the source (spatially, temporally, in wavelength…)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At the sample, if possible</a:t>
            </a:r>
            <a:br>
              <a:rPr sz="2490"/>
            </a:br>
            <a:r>
              <a:rPr lang="fr-FR" sz="2490" b="0" strike="noStrike" spc="-1">
                <a:solidFill>
                  <a:srgbClr val="000000"/>
                </a:solidFill>
                <a:latin typeface="Verdana"/>
              </a:rPr>
              <a:t> 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(carefully!) Apply </a:t>
            </a:r>
            <a:r>
              <a:rPr lang="fr-FR" sz="2490" b="1" strike="noStrike" spc="-1">
                <a:solidFill>
                  <a:srgbClr val="000000"/>
                </a:solidFill>
                <a:latin typeface="Verdana"/>
                <a:ea typeface="Verdana"/>
              </a:rPr>
              <a:t>SPLIT</a:t>
            </a: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 - but only if immediately followed by Monte Carlo choices, e.g. in sample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3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Alternatively use </a:t>
            </a:r>
            <a:r>
              <a:rPr lang="fr-FR" sz="2490" b="1" strike="noStrike" spc="-1">
                <a:solidFill>
                  <a:srgbClr val="000000"/>
                </a:solidFill>
                <a:latin typeface="Verdana"/>
                <a:ea typeface="Verdana"/>
              </a:rPr>
              <a:t>MCPL</a:t>
            </a:r>
            <a:r>
              <a:rPr lang="fr-FR" sz="2490" b="0" strike="noStrike" spc="-1">
                <a:solidFill>
                  <a:srgbClr val="000000"/>
                </a:solidFill>
                <a:latin typeface="Verdana"/>
                <a:ea typeface="Verdana"/>
              </a:rPr>
              <a:t> o/i which allows repetition - beware of biases!</a:t>
            </a:r>
            <a:endParaRPr lang="fr-FR" sz="24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900000" y="6881400"/>
            <a:ext cx="8100000" cy="390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1600" b="0" i="1" strike="noStrike" spc="-1">
                <a:solidFill>
                  <a:srgbClr val="FF0008"/>
                </a:solidFill>
                <a:latin typeface="Verdana"/>
                <a:ea typeface="Verdana"/>
              </a:rPr>
              <a:t>All of this can be considered “variance reduction” or biasing</a:t>
            </a:r>
            <a:endParaRPr lang="fr-FR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/>
          </p:nvPr>
        </p:nvSpPr>
        <p:spPr>
          <a:xfrm>
            <a:off x="504000" y="1301040"/>
            <a:ext cx="907128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6000"/>
          </a:bodyPr>
          <a:lstStyle/>
          <a:p>
            <a:r>
              <a:rPr lang="fr-FR" sz="6600" b="1" strike="noStrike" spc="-1">
                <a:solidFill>
                  <a:srgbClr val="158466"/>
                </a:solidFill>
                <a:latin typeface="Verdana"/>
              </a:rPr>
              <a:t>At the computing/execution level</a:t>
            </a:r>
            <a:endParaRPr lang="fr-FR" sz="6600" b="0" strike="noStrike" spc="-1">
              <a:solidFill>
                <a:srgbClr val="000000"/>
              </a:solidFill>
              <a:latin typeface="Verdana"/>
            </a:endParaRPr>
          </a:p>
          <a:p>
            <a:endParaRPr lang="fr-FR" sz="5400" b="0" strike="noStrike" spc="-1">
              <a:solidFill>
                <a:srgbClr val="000000"/>
              </a:solidFill>
              <a:latin typeface="Verdana"/>
            </a:endParaRPr>
          </a:p>
          <a:p>
            <a:endParaRPr lang="fr-FR" sz="2400" b="0" strike="noStrike" spc="-1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6600" b="0" strike="noStrike" spc="-1">
                <a:solidFill>
                  <a:srgbClr val="000000"/>
                </a:solidFill>
                <a:latin typeface="Verdana"/>
              </a:rPr>
              <a:t>Use </a:t>
            </a:r>
            <a:r>
              <a:rPr lang="fr-FR" sz="6600" b="1" strike="noStrike" spc="-1">
                <a:solidFill>
                  <a:srgbClr val="000000"/>
                </a:solidFill>
                <a:latin typeface="Verdana"/>
              </a:rPr>
              <a:t>MPI</a:t>
            </a:r>
            <a:r>
              <a:rPr lang="fr-FR" sz="6600" b="0" strike="noStrike" spc="-1">
                <a:solidFill>
                  <a:srgbClr val="000000"/>
                </a:solidFill>
                <a:latin typeface="Verdana"/>
              </a:rPr>
              <a:t> parallelisation - included in macOS install, easy to get on Linux…</a:t>
            </a:r>
          </a:p>
          <a:p>
            <a:endParaRPr lang="fr-FR" sz="2400" b="0" strike="noStrike" spc="-1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6600" b="0" strike="noStrike" spc="-1">
                <a:solidFill>
                  <a:srgbClr val="000000"/>
                </a:solidFill>
                <a:latin typeface="Verdana"/>
              </a:rPr>
              <a:t>The </a:t>
            </a:r>
            <a:r>
              <a:rPr lang="fr-FR" sz="6600" b="1" strike="noStrike" spc="-1">
                <a:solidFill>
                  <a:srgbClr val="000000"/>
                </a:solidFill>
                <a:latin typeface="Verdana"/>
              </a:rPr>
              <a:t>Intel C</a:t>
            </a:r>
            <a:r>
              <a:rPr lang="fr-FR" sz="6600" b="0" strike="noStrike" spc="-1">
                <a:solidFill>
                  <a:srgbClr val="000000"/>
                </a:solidFill>
                <a:latin typeface="Verdana"/>
              </a:rPr>
              <a:t> compiler is known to give ~factor of 2 wrt. gcc in most cases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400" b="0" strike="noStrike" spc="-1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6600" b="0" strike="noStrike" spc="-1">
                <a:solidFill>
                  <a:srgbClr val="000000"/>
                </a:solidFill>
                <a:latin typeface="Verdana"/>
              </a:rPr>
              <a:t>Use </a:t>
            </a:r>
            <a:r>
              <a:rPr lang="fr-FR" sz="6600" b="1" strike="noStrike" spc="-1">
                <a:solidFill>
                  <a:srgbClr val="000000"/>
                </a:solidFill>
                <a:latin typeface="Verdana"/>
              </a:rPr>
              <a:t>GPU’s</a:t>
            </a:r>
            <a:r>
              <a:rPr lang="fr-FR" sz="6600" b="0" strike="noStrike" spc="-1">
                <a:solidFill>
                  <a:srgbClr val="000000"/>
                </a:solidFill>
                <a:latin typeface="Verdana"/>
              </a:rPr>
              <a:t> (McXtrace 3.x) with Nvidia compiler.</a:t>
            </a:r>
          </a:p>
          <a:p>
            <a:endParaRPr lang="fr-FR" sz="2400" b="0" strike="noStrike" spc="-1">
              <a:solidFill>
                <a:srgbClr val="000000"/>
              </a:solidFill>
              <a:latin typeface="Verdana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6600" b="0" strike="noStrike" spc="-1">
                <a:solidFill>
                  <a:srgbClr val="C9211E"/>
                </a:solidFill>
                <a:latin typeface="Verdana"/>
              </a:rPr>
              <a:t>Still consider if you are asking the right question if runtimes reach days/weeks…</a:t>
            </a:r>
            <a:endParaRPr lang="fr-FR" sz="66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3" name="Onto efficiency… 2"/>
          <p:cNvSpPr txBox="1"/>
          <p:nvPr/>
        </p:nvSpPr>
        <p:spPr>
          <a:xfrm>
            <a:off x="1440360" y="-3780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5983B0"/>
                </a:solidFill>
                <a:latin typeface="Arial"/>
                <a:ea typeface="Arial"/>
              </a:rPr>
              <a:t>How to speed-up computations</a:t>
            </a:r>
            <a:endParaRPr lang="fr-FR" sz="2400" b="1" strike="noStrike" spc="-1">
              <a:solidFill>
                <a:srgbClr val="5983B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rental_cello.tiff" descr="rental_cello.tiff"/>
          <p:cNvPicPr/>
          <p:nvPr/>
        </p:nvPicPr>
        <p:blipFill>
          <a:blip r:embed="rId2"/>
          <a:stretch/>
        </p:blipFill>
        <p:spPr>
          <a:xfrm>
            <a:off x="6045120" y="-5400"/>
            <a:ext cx="2730600" cy="7309080"/>
          </a:xfrm>
          <a:prstGeom prst="rect">
            <a:avLst/>
          </a:prstGeom>
          <a:ln w="1270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016000" y="6984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10000"/>
              </a:lnSpc>
              <a:buNone/>
              <a:tabLst>
                <a:tab pos="0" algn="l"/>
              </a:tabLst>
            </a:pPr>
            <a:r>
              <a:rPr lang="fr-FR" sz="2130" b="1" strike="noStrike" spc="-1">
                <a:solidFill>
                  <a:srgbClr val="000000"/>
                </a:solidFill>
                <a:latin typeface="Arial"/>
                <a:ea typeface="Arial"/>
              </a:rPr>
              <a:t>SPLIT, EXTEND, WHEN, COPY &amp; GROUP </a:t>
            </a:r>
            <a:br>
              <a:rPr sz="2130"/>
            </a:br>
            <a:r>
              <a:rPr lang="fr-FR" sz="1450" b="0" strike="noStrike" spc="-1">
                <a:solidFill>
                  <a:srgbClr val="000000"/>
                </a:solidFill>
                <a:latin typeface="Arial"/>
                <a:ea typeface="Arial"/>
              </a:rPr>
              <a:t>(… and the dangerous JUMP)</a:t>
            </a:r>
            <a:endParaRPr lang="fr-FR" sz="14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 marL="470520" indent="-28944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  <a:ea typeface="Arial"/>
              </a:rPr>
              <a:t>Advanced language features: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fr-FR" sz="3200" b="0" i="1" strike="noStrike" spc="-1">
                <a:solidFill>
                  <a:srgbClr val="000000"/>
                </a:solidFill>
                <a:latin typeface="Arial"/>
                <a:ea typeface="Arial"/>
              </a:rPr>
              <a:t>Tips and tricks for your</a:t>
            </a:r>
            <a:br>
              <a:rPr sz="3200"/>
            </a:br>
            <a:r>
              <a:rPr lang="fr-FR" sz="3200" b="0" i="1" strike="noStrike" spc="-1">
                <a:solidFill>
                  <a:srgbClr val="000000"/>
                </a:solidFill>
                <a:latin typeface="Arial"/>
                <a:ea typeface="Arial"/>
              </a:rPr>
              <a:t>instrument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  <a:ea typeface="Arial"/>
              </a:rPr>
              <a:t>Syntax in one, complex view...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{SPLIT} COMPONENT name = comp(parameters) {WHEN condition}…"/>
          <p:cNvSpPr/>
          <p:nvPr/>
        </p:nvSpPr>
        <p:spPr>
          <a:xfrm>
            <a:off x="1163880" y="2427480"/>
            <a:ext cx="8307360" cy="248364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2320" tIns="22320" rIns="22320" bIns="2232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  <a:r>
              <a:rPr lang="fr-FR" sz="2000" b="0" strike="noStrike" spc="-1">
                <a:solidFill>
                  <a:srgbClr val="B51A00"/>
                </a:solidFill>
                <a:latin typeface="Times New Roman"/>
                <a:ea typeface="Times New Roman"/>
              </a:rPr>
              <a:t>SPLIT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} COMPONENT name = comp(parameters) {</a:t>
            </a:r>
            <a:r>
              <a:rPr lang="fr-FR" sz="2000" b="0" strike="noStrike" spc="-1">
                <a:solidFill>
                  <a:srgbClr val="3A88FE"/>
                </a:solidFill>
                <a:latin typeface="Times New Roman"/>
                <a:ea typeface="Times New Roman"/>
              </a:rPr>
              <a:t>WHEN condition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 AT (...) [RELATIVE</a:t>
            </a:r>
            <a:r>
              <a:rPr lang="fr-FR" sz="2000" b="0" strike="noStrike" spc="-1">
                <a:solidFill>
                  <a:srgbClr val="4F7A28"/>
                </a:solidFill>
                <a:latin typeface="Times New Roman"/>
                <a:ea typeface="Times New Roman"/>
              </a:rPr>
              <a:t> 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[</a:t>
            </a:r>
            <a:r>
              <a:rPr lang="fr-FR" sz="2000" b="0" strike="noStrike" spc="-1">
                <a:solidFill>
                  <a:srgbClr val="4F7A28"/>
                </a:solidFill>
                <a:latin typeface="Times New Roman"/>
                <a:ea typeface="Times New Roman"/>
              </a:rPr>
              <a:t>reference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lang="fr-FR" sz="2000" b="0" strike="noStrike" spc="-1">
                <a:solidFill>
                  <a:srgbClr val="4F7A28"/>
                </a:solidFill>
                <a:latin typeface="Times New Roman"/>
                <a:ea typeface="Times New Roman"/>
              </a:rPr>
              <a:t>PREVIOUS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]</a:t>
            </a:r>
            <a:r>
              <a:rPr lang="fr-FR" sz="2000" b="0" strike="noStrike" spc="-1">
                <a:solidFill>
                  <a:srgbClr val="4F7A28"/>
                </a:solidFill>
                <a:latin typeface="Times New Roman"/>
                <a:ea typeface="Times New Roman"/>
              </a:rPr>
              <a:t> 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lang="fr-FR" sz="2000" b="0" strike="noStrike" spc="-1">
                <a:solidFill>
                  <a:srgbClr val="4F7A28"/>
                </a:solidFill>
                <a:latin typeface="Times New Roman"/>
                <a:ea typeface="Times New Roman"/>
              </a:rPr>
              <a:t> ABSOLUTE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]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 {ROTATED {RELATIVE [</a:t>
            </a:r>
            <a:r>
              <a:rPr lang="fr-FR" sz="2000" b="0" strike="noStrike" spc="-1">
                <a:solidFill>
                  <a:srgbClr val="4F7A28"/>
                </a:solidFill>
                <a:latin typeface="Times New Roman"/>
                <a:ea typeface="Times New Roman"/>
              </a:rPr>
              <a:t>reference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|</a:t>
            </a:r>
            <a:r>
              <a:rPr lang="fr-FR" sz="2000" b="0" strike="noStrike" spc="-1">
                <a:solidFill>
                  <a:srgbClr val="4F7A28"/>
                </a:solidFill>
                <a:latin typeface="Times New Roman"/>
                <a:ea typeface="Times New Roman"/>
              </a:rPr>
              <a:t>PREVIOUS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] | </a:t>
            </a:r>
            <a:r>
              <a:rPr lang="fr-FR" sz="2000" b="0" strike="noStrike" spc="-1">
                <a:solidFill>
                  <a:srgbClr val="4F7A28"/>
                </a:solidFill>
                <a:latin typeface="Times New Roman"/>
                <a:ea typeface="Times New Roman"/>
              </a:rPr>
              <a:t>ABSOLUTE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} }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 {</a:t>
            </a:r>
            <a:r>
              <a:rPr lang="fr-FR" sz="2000" b="0" strike="noStrike" spc="-1">
                <a:solidFill>
                  <a:srgbClr val="B51A00"/>
                </a:solidFill>
                <a:latin typeface="Times New Roman"/>
                <a:ea typeface="Times New Roman"/>
              </a:rPr>
              <a:t>GROUP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group_name}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 {</a:t>
            </a:r>
            <a:r>
              <a:rPr lang="fr-FR" sz="2000" b="0" strike="noStrike" spc="-1">
                <a:solidFill>
                  <a:srgbClr val="B51A00"/>
                </a:solidFill>
                <a:latin typeface="Times New Roman"/>
                <a:ea typeface="Times New Roman"/>
              </a:rPr>
              <a:t>EXTEND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C_code}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 {</a:t>
            </a:r>
            <a:r>
              <a:rPr lang="fr-FR" sz="2000" b="0" strike="noStrike" spc="-1">
                <a:solidFill>
                  <a:srgbClr val="B51A00"/>
                </a:solidFill>
                <a:latin typeface="Times New Roman"/>
                <a:ea typeface="Times New Roman"/>
              </a:rPr>
              <a:t>JUMP 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[</a:t>
            </a:r>
            <a:r>
              <a:rPr lang="fr-FR" sz="2000" b="0" strike="noStrike" spc="-1">
                <a:solidFill>
                  <a:srgbClr val="4F7A28"/>
                </a:solidFill>
                <a:latin typeface="Times New Roman"/>
                <a:ea typeface="Times New Roman"/>
              </a:rPr>
              <a:t>reference|PREVIOUS|MYSELF|NEXT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] [</a:t>
            </a:r>
            <a:r>
              <a:rPr lang="fr-FR" sz="2000" b="0" strike="noStrike" spc="-1">
                <a:solidFill>
                  <a:srgbClr val="874EFE"/>
                </a:solidFill>
                <a:latin typeface="Times New Roman"/>
                <a:ea typeface="Times New Roman"/>
              </a:rPr>
              <a:t>ITERATE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number_of_times | </a:t>
            </a:r>
            <a:r>
              <a:rPr lang="fr-FR" sz="2000" b="0" strike="noStrike" spc="-1">
                <a:solidFill>
                  <a:srgbClr val="3A88FE"/>
                </a:solidFill>
                <a:latin typeface="Times New Roman"/>
                <a:ea typeface="Times New Roman"/>
              </a:rPr>
              <a:t>WHEN condition</a:t>
            </a:r>
            <a:r>
              <a:rPr lang="fr-FR" sz="2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] }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141" name="confused.tiff" descr="confused.tiff"/>
          <p:cNvPicPr/>
          <p:nvPr/>
        </p:nvPicPr>
        <p:blipFill>
          <a:blip r:embed="rId2"/>
          <a:stretch/>
        </p:blipFill>
        <p:spPr>
          <a:xfrm>
            <a:off x="7282080" y="4564440"/>
            <a:ext cx="2147760" cy="1612080"/>
          </a:xfrm>
          <a:prstGeom prst="rect">
            <a:avLst/>
          </a:prstGeom>
          <a:ln w="12700">
            <a:noFill/>
          </a:ln>
        </p:spPr>
      </p:pic>
      <p:pic>
        <p:nvPicPr>
          <p:cNvPr id="142" name="81sgIqXwkGL._SX355_.jpg" descr="81sgIqXwkGL._SX355_.jpg"/>
          <p:cNvPicPr/>
          <p:nvPr/>
        </p:nvPicPr>
        <p:blipFill>
          <a:blip r:embed="rId3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Arial"/>
              </a:rPr>
              <a:t>DECLARE / INITIALIZE</a:t>
            </a:r>
            <a:endParaRPr lang="fr-FR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216000" y="1085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Use the </a:t>
            </a:r>
            <a:r>
              <a:rPr lang="fr-FR" sz="2100" b="1" strike="noStrike" spc="-1">
                <a:solidFill>
                  <a:srgbClr val="000000"/>
                </a:solidFill>
                <a:latin typeface="Arial"/>
              </a:rPr>
              <a:t>DECLARE</a:t>
            </a: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 section to define user variables and functions.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DECLARE %{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   double myvar;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%}</a:t>
            </a:r>
          </a:p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Use </a:t>
            </a:r>
            <a:r>
              <a:rPr lang="fr-FR" sz="2100" b="1" strike="noStrike" spc="-1">
                <a:solidFill>
                  <a:srgbClr val="000000"/>
                </a:solidFill>
                <a:latin typeface="Arial"/>
              </a:rPr>
              <a:t>INITIALIZE</a:t>
            </a: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 for initialization of user variables and calculations.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INITIALIZE %{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   myvar = sqrt(PI*input_var)*rand01();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%}</a:t>
            </a:r>
          </a:p>
          <a:p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Both use normal </a:t>
            </a:r>
            <a:r>
              <a:rPr lang="fr-FR" sz="2100" b="1" strike="noStrike" spc="-1">
                <a:solidFill>
                  <a:srgbClr val="000000"/>
                </a:solidFill>
                <a:latin typeface="Arial"/>
              </a:rPr>
              <a:t>c-syntax</a:t>
            </a:r>
            <a:r>
              <a:rPr lang="fr-FR" sz="2100" b="0" strike="noStrike" spc="-1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pPr marL="235440" indent="-14472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00" b="0" strike="noStrike" spc="-1">
                <a:solidFill>
                  <a:srgbClr val="C9211E"/>
                </a:solidFill>
                <a:latin typeface="Arial"/>
                <a:ea typeface="Arial"/>
              </a:rPr>
              <a:t>BEWARE: (example) What you do in the c-style areas is c-standard, e.g. trigonometric functions from math.h use radians! - McXtrace placement specifiers work in degrees, etc..</a:t>
            </a: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flags-globe-thumb541425.png" descr="flags-globe-thumb541425.png"/>
          <p:cNvPicPr/>
          <p:nvPr/>
        </p:nvPicPr>
        <p:blipFill>
          <a:blip r:embed="rId2"/>
          <a:stretch/>
        </p:blipFill>
        <p:spPr>
          <a:xfrm>
            <a:off x="8153280" y="1295280"/>
            <a:ext cx="1635840" cy="1635840"/>
          </a:xfrm>
          <a:prstGeom prst="rect">
            <a:avLst/>
          </a:prstGeom>
          <a:ln w="12700">
            <a:noFill/>
          </a:ln>
        </p:spPr>
      </p:pic>
      <p:pic>
        <p:nvPicPr>
          <p:cNvPr id="146" name="droppedImage.png" descr="droppedImage.png"/>
          <p:cNvPicPr/>
          <p:nvPr/>
        </p:nvPicPr>
        <p:blipFill>
          <a:blip r:embed="rId3"/>
          <a:stretch/>
        </p:blipFill>
        <p:spPr>
          <a:xfrm>
            <a:off x="8497440" y="490104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147" name="Timeline_0578_Kern_Richie.png" descr="Timeline_0578_Kern_Richie.png"/>
          <p:cNvPicPr/>
          <p:nvPr/>
        </p:nvPicPr>
        <p:blipFill>
          <a:blip r:embed="rId4"/>
          <a:stretch/>
        </p:blipFill>
        <p:spPr>
          <a:xfrm>
            <a:off x="8004600" y="4050000"/>
            <a:ext cx="1218240" cy="803880"/>
          </a:xfrm>
          <a:prstGeom prst="rect">
            <a:avLst/>
          </a:prstGeom>
          <a:ln w="12700">
            <a:noFill/>
          </a:ln>
        </p:spPr>
      </p:pic>
      <p:sp>
        <p:nvSpPr>
          <p:cNvPr id="148" name="K &amp; R. /  GNU"/>
          <p:cNvSpPr/>
          <p:nvPr/>
        </p:nvSpPr>
        <p:spPr>
          <a:xfrm>
            <a:off x="8685000" y="3833640"/>
            <a:ext cx="684360" cy="1659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22320" tIns="22320" rIns="22320" bIns="2232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800" b="0" i="1" strike="noStrike" spc="-1">
                <a:solidFill>
                  <a:srgbClr val="000000"/>
                </a:solidFill>
                <a:latin typeface="Arial"/>
                <a:ea typeface="Arial"/>
              </a:rPr>
              <a:t>K &amp; R. /  GNU</a:t>
            </a:r>
            <a:endParaRPr lang="fr-FR" sz="800" b="0" strike="noStrike" spc="-1">
              <a:latin typeface="Arial"/>
            </a:endParaRPr>
          </a:p>
        </p:txBody>
      </p:sp>
      <p:pic>
        <p:nvPicPr>
          <p:cNvPr id="149" name="heckert_gnu.transp.small.png" descr="heckert_gnu.transp.small.png"/>
          <p:cNvPicPr/>
          <p:nvPr/>
        </p:nvPicPr>
        <p:blipFill>
          <a:blip r:embed="rId5"/>
          <a:stretch/>
        </p:blipFill>
        <p:spPr>
          <a:xfrm>
            <a:off x="9196560" y="4100400"/>
            <a:ext cx="740880" cy="725400"/>
          </a:xfrm>
          <a:prstGeom prst="rect">
            <a:avLst/>
          </a:prstGeom>
          <a:ln w="12700">
            <a:noFill/>
          </a:ln>
        </p:spPr>
      </p:pic>
      <p:pic>
        <p:nvPicPr>
          <p:cNvPr id="151" name="81sgIqXwkGL._SX355_.jpg" descr="81sgIqXwkGL._SX355_.jpg"/>
          <p:cNvPicPr/>
          <p:nvPr/>
        </p:nvPicPr>
        <p:blipFill>
          <a:blip r:embed="rId6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Arial"/>
              </a:rPr>
              <a:t>DECLARE / INITIALIZE</a:t>
            </a:r>
            <a:endParaRPr lang="fr-FR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 marL="235440" indent="-14472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Arial"/>
              </a:rPr>
              <a:t>Use the DECLARE section define user variables and functions.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pPr marL="408600" lvl="2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lang="fr-FR" sz="1600" b="1" strike="noStrike" spc="-1">
                <a:solidFill>
                  <a:srgbClr val="000000"/>
                </a:solidFill>
                <a:latin typeface="Arial"/>
                <a:ea typeface="Arial"/>
              </a:rPr>
              <a:t>DECLARE</a:t>
            </a: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pPr marL="408600" lvl="2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Arial"/>
              </a:rPr>
              <a:t>   double myvar;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pPr marL="408600" lvl="2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pPr marL="235440" indent="-14472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Arial"/>
              </a:rPr>
              <a:t>Use INITIALIZE for initialization of user variables and calculations.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pPr marL="408600" lvl="2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lang="fr-FR" sz="1600" b="1" strike="noStrike" spc="-1">
                <a:solidFill>
                  <a:srgbClr val="000000"/>
                </a:solidFill>
                <a:latin typeface="Arial"/>
                <a:ea typeface="Arial"/>
              </a:rPr>
              <a:t>INITIALIZE</a:t>
            </a: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Arial"/>
              </a:rPr>
              <a:t> %{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pPr marL="408600" lvl="2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Arial"/>
              </a:rPr>
              <a:t>   myvar = sqrt(PI*input_var)*rand01();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pPr marL="408600" lvl="2" indent="-13716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"/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pPr marL="235440" indent="-14472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Arial"/>
              </a:rPr>
              <a:t>- Both use normal c-syntax.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None/>
            </a:pP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  <a:p>
            <a:pPr marL="235440" indent="-14472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Arial"/>
              </a:rPr>
              <a:t>BEWARE: (example) What you do in the c-style areas is c-standard, e.g. trigonometric functions from math.h use radians! - McXtrace placement specifiers work in degrees, etc...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flags-globe-thumb541425.png" descr="flags-globe-thumb541425.png"/>
          <p:cNvPicPr/>
          <p:nvPr/>
        </p:nvPicPr>
        <p:blipFill>
          <a:blip r:embed="rId2"/>
          <a:stretch/>
        </p:blipFill>
        <p:spPr>
          <a:xfrm>
            <a:off x="8153280" y="1295280"/>
            <a:ext cx="1635840" cy="1635840"/>
          </a:xfrm>
          <a:prstGeom prst="rect">
            <a:avLst/>
          </a:prstGeom>
          <a:ln w="12700">
            <a:noFill/>
          </a:ln>
        </p:spPr>
      </p:pic>
      <p:pic>
        <p:nvPicPr>
          <p:cNvPr id="155" name="droppedImage.png" descr="droppedImage.png"/>
          <p:cNvPicPr/>
          <p:nvPr/>
        </p:nvPicPr>
        <p:blipFill>
          <a:blip r:embed="rId3"/>
          <a:stretch/>
        </p:blipFill>
        <p:spPr>
          <a:xfrm>
            <a:off x="8497440" y="4145040"/>
            <a:ext cx="947880" cy="1295280"/>
          </a:xfrm>
          <a:prstGeom prst="rect">
            <a:avLst/>
          </a:prstGeom>
          <a:ln w="12700">
            <a:noFill/>
          </a:ln>
        </p:spPr>
      </p:pic>
      <p:pic>
        <p:nvPicPr>
          <p:cNvPr id="156" name="Timeline_0578_Kern_Richie.png" descr="Timeline_0578_Kern_Richie.png"/>
          <p:cNvPicPr/>
          <p:nvPr/>
        </p:nvPicPr>
        <p:blipFill>
          <a:blip r:embed="rId4"/>
          <a:stretch/>
        </p:blipFill>
        <p:spPr>
          <a:xfrm>
            <a:off x="8004600" y="3294000"/>
            <a:ext cx="1218240" cy="803880"/>
          </a:xfrm>
          <a:prstGeom prst="rect">
            <a:avLst/>
          </a:prstGeom>
          <a:ln w="12700">
            <a:noFill/>
          </a:ln>
        </p:spPr>
      </p:pic>
      <p:sp>
        <p:nvSpPr>
          <p:cNvPr id="157" name="K &amp; R. /  GNU"/>
          <p:cNvSpPr/>
          <p:nvPr/>
        </p:nvSpPr>
        <p:spPr>
          <a:xfrm>
            <a:off x="8685000" y="3077640"/>
            <a:ext cx="684360" cy="1659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22320" tIns="22320" rIns="22320" bIns="2232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800" b="0" i="1" strike="noStrike" spc="-1">
                <a:solidFill>
                  <a:srgbClr val="000000"/>
                </a:solidFill>
                <a:latin typeface="Arial"/>
                <a:ea typeface="Arial"/>
              </a:rPr>
              <a:t>K &amp; R. /  GNU</a:t>
            </a:r>
            <a:endParaRPr lang="fr-FR" sz="800" b="0" strike="noStrike" spc="-1">
              <a:latin typeface="Arial"/>
            </a:endParaRPr>
          </a:p>
        </p:txBody>
      </p:sp>
      <p:pic>
        <p:nvPicPr>
          <p:cNvPr id="158" name="heckert_gnu.transp.small.png" descr="heckert_gnu.transp.small.png"/>
          <p:cNvPicPr/>
          <p:nvPr/>
        </p:nvPicPr>
        <p:blipFill>
          <a:blip r:embed="rId5"/>
          <a:stretch/>
        </p:blipFill>
        <p:spPr>
          <a:xfrm>
            <a:off x="9196560" y="3344400"/>
            <a:ext cx="740880" cy="725400"/>
          </a:xfrm>
          <a:prstGeom prst="rect">
            <a:avLst/>
          </a:prstGeom>
          <a:ln w="12700">
            <a:noFill/>
          </a:ln>
        </p:spPr>
      </p:pic>
      <p:pic>
        <p:nvPicPr>
          <p:cNvPr id="160" name="81sgIqXwkGL._SX355_.jpg" descr="81sgIqXwkGL._SX355_.jpg"/>
          <p:cNvPicPr/>
          <p:nvPr/>
        </p:nvPicPr>
        <p:blipFill>
          <a:blip r:embed="rId6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  <p:grpSp>
        <p:nvGrpSpPr>
          <p:cNvPr id="161" name="Group"/>
          <p:cNvGrpSpPr/>
          <p:nvPr/>
        </p:nvGrpSpPr>
        <p:grpSpPr>
          <a:xfrm>
            <a:off x="477720" y="1769040"/>
            <a:ext cx="9477000" cy="5472720"/>
            <a:chOff x="477720" y="1769040"/>
            <a:chExt cx="9477000" cy="5472720"/>
          </a:xfrm>
        </p:grpSpPr>
        <p:sp>
          <p:nvSpPr>
            <p:cNvPr id="162" name="Useful physics constants:…"/>
            <p:cNvSpPr/>
            <p:nvPr/>
          </p:nvSpPr>
          <p:spPr>
            <a:xfrm>
              <a:off x="477720" y="1769040"/>
              <a:ext cx="9477000" cy="547272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4F81B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numCol="1" spcCol="0" anchor="t">
              <a:noAutofit/>
            </a:bodyPr>
            <a:lstStyle/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fr-FR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Useful physics constants:</a:t>
              </a: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fr-FR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plus e.g. DEG2RAD, RAD2DEG,  and these math constants</a:t>
              </a: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fr-FR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plus anything you can imagine in terms of trigonometric functions from C &lt;math.h&gt;</a:t>
              </a:r>
              <a:endParaRPr lang="fr-FR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fr-FR" sz="18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(beware, these take radians as input - as opposed to our ROTATED statements)</a:t>
              </a:r>
              <a:endParaRPr lang="fr-FR" sz="1800" b="0" strike="noStrike" spc="-1">
                <a:latin typeface="Arial"/>
              </a:endParaRPr>
            </a:p>
          </p:txBody>
        </p:sp>
        <p:pic>
          <p:nvPicPr>
            <p:cNvPr id="163" name="Screenshot 2019-12-04 at 10.15.25.png" descr="Screenshot 2019-12-04 at 10.15.25.png"/>
            <p:cNvPicPr/>
            <p:nvPr/>
          </p:nvPicPr>
          <p:blipFill>
            <a:blip r:embed="rId7"/>
            <a:stretch/>
          </p:blipFill>
          <p:spPr>
            <a:xfrm>
              <a:off x="843840" y="2242800"/>
              <a:ext cx="8745120" cy="105228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164" name="Screenshot 2019-12-04 at 10.19.40.png" descr="Screenshot 2019-12-04 at 10.19.40.png"/>
          <p:cNvPicPr/>
          <p:nvPr/>
        </p:nvPicPr>
        <p:blipFill>
          <a:blip r:embed="rId8"/>
          <a:stretch/>
        </p:blipFill>
        <p:spPr>
          <a:xfrm>
            <a:off x="878760" y="3783240"/>
            <a:ext cx="3441240" cy="2018880"/>
          </a:xfrm>
          <a:prstGeom prst="rect">
            <a:avLst/>
          </a:prstGeom>
          <a:ln w="12700">
            <a:noFill/>
          </a:ln>
        </p:spPr>
      </p:pic>
      <p:sp>
        <p:nvSpPr>
          <p:cNvPr id="165" name="(                                                   )"/>
          <p:cNvSpPr/>
          <p:nvPr/>
        </p:nvSpPr>
        <p:spPr>
          <a:xfrm>
            <a:off x="762840" y="3742920"/>
            <a:ext cx="3416400" cy="27396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Arial"/>
              </a:rPr>
              <a:t>(                                                   )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440000" y="-38160"/>
            <a:ext cx="5903640" cy="54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Arial"/>
                <a:ea typeface="Arial"/>
              </a:rPr>
              <a:t>%include</a:t>
            </a:r>
            <a:endParaRPr lang="fr-FR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Autofit/>
          </a:bodyPr>
          <a:lstStyle/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90" b="0" strike="noStrike" spc="-1">
                <a:solidFill>
                  <a:srgbClr val="000000"/>
                </a:solidFill>
                <a:latin typeface="Arial"/>
                <a:ea typeface="Arial"/>
              </a:rPr>
              <a:t>Instrumentfiles can include external c-code or other instrumentfiles... (These are examples from McStas)</a:t>
            </a:r>
            <a:endParaRPr lang="fr-FR" sz="259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</a:pPr>
            <a:endParaRPr lang="fr-FR" sz="2590" b="0" strike="noStrike" spc="-1">
              <a:solidFill>
                <a:srgbClr val="000000"/>
              </a:solidFill>
              <a:latin typeface="Arial"/>
            </a:endParaRPr>
          </a:p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90" b="0" strike="noStrike" spc="-1">
                <a:solidFill>
                  <a:srgbClr val="000000"/>
                </a:solidFill>
                <a:latin typeface="Arial"/>
                <a:ea typeface="Arial"/>
              </a:rPr>
              <a:t>ILL_H15_IN6.instr:%include "monitor_nd-lib"</a:t>
            </a:r>
            <a:endParaRPr lang="fr-FR" sz="2590" b="0" strike="noStrike" spc="-1">
              <a:solidFill>
                <a:srgbClr val="000000"/>
              </a:solidFill>
              <a:latin typeface="Arial"/>
            </a:endParaRPr>
          </a:p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90" b="0" strike="noStrike" spc="-1">
                <a:solidFill>
                  <a:srgbClr val="000000"/>
                </a:solidFill>
                <a:latin typeface="Arial"/>
                <a:ea typeface="Arial"/>
              </a:rPr>
              <a:t>ILL_H16_IN5.instr:%include "ILL_H16.instr"</a:t>
            </a:r>
            <a:endParaRPr lang="fr-FR" sz="2590" b="0" strike="noStrike" spc="-1">
              <a:solidFill>
                <a:srgbClr val="000000"/>
              </a:solidFill>
              <a:latin typeface="Arial"/>
            </a:endParaRPr>
          </a:p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90" b="0" strike="noStrike" spc="-1">
                <a:solidFill>
                  <a:srgbClr val="000000"/>
                </a:solidFill>
                <a:latin typeface="Arial"/>
                <a:ea typeface="Arial"/>
              </a:rPr>
              <a:t>ILL_H25_IN22.instr:%include "ILL_H25.instr"</a:t>
            </a:r>
            <a:endParaRPr lang="fr-FR" sz="2590" b="0" strike="noStrike" spc="-1">
              <a:solidFill>
                <a:srgbClr val="000000"/>
              </a:solidFill>
              <a:latin typeface="Arial"/>
            </a:endParaRPr>
          </a:p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90" b="0" strike="noStrike" spc="-1">
                <a:solidFill>
                  <a:srgbClr val="000000"/>
                </a:solidFill>
                <a:latin typeface="Arial"/>
                <a:ea typeface="Arial"/>
              </a:rPr>
              <a:t>ILL_H25_IN22.instr:%include "templateTAS.instr"</a:t>
            </a:r>
            <a:endParaRPr lang="fr-FR" sz="259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</a:pPr>
            <a:endParaRPr lang="fr-FR" sz="2590" b="0" strike="noStrike" spc="-1">
              <a:solidFill>
                <a:srgbClr val="000000"/>
              </a:solidFill>
              <a:latin typeface="Arial"/>
            </a:endParaRPr>
          </a:p>
          <a:p>
            <a:pPr marL="381240" indent="-2347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590" b="0" strike="noStrike" spc="-1">
                <a:solidFill>
                  <a:srgbClr val="000000"/>
                </a:solidFill>
                <a:latin typeface="Arial"/>
                <a:ea typeface="Arial"/>
              </a:rPr>
              <a:t>Used in the DECLARE section</a:t>
            </a:r>
            <a:endParaRPr lang="fr-FR" sz="259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include-everyone.png" descr="include-everyone.png"/>
          <p:cNvPicPr/>
          <p:nvPr/>
        </p:nvPicPr>
        <p:blipFill>
          <a:blip r:embed="rId2"/>
          <a:stretch/>
        </p:blipFill>
        <p:spPr>
          <a:xfrm>
            <a:off x="7330320" y="5276880"/>
            <a:ext cx="2014560" cy="1742760"/>
          </a:xfrm>
          <a:prstGeom prst="rect">
            <a:avLst/>
          </a:prstGeom>
          <a:ln w="12700">
            <a:noFill/>
          </a:ln>
        </p:spPr>
      </p:pic>
      <p:pic>
        <p:nvPicPr>
          <p:cNvPr id="170" name="81sgIqXwkGL._SX355_.jpg" descr="81sgIqXwkGL._SX355_.jpg"/>
          <p:cNvPicPr/>
          <p:nvPr/>
        </p:nvPicPr>
        <p:blipFill>
          <a:blip r:embed="rId3"/>
          <a:stretch/>
        </p:blipFill>
        <p:spPr>
          <a:xfrm>
            <a:off x="7923600" y="104040"/>
            <a:ext cx="784800" cy="69192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1572</Words>
  <Application>Microsoft Macintosh PowerPoint</Application>
  <PresentationFormat>Custom</PresentationFormat>
  <Paragraphs>252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Times New Roman</vt:lpstr>
      <vt:lpstr>Verdana</vt:lpstr>
      <vt:lpstr>Wingdings</vt:lpstr>
      <vt:lpstr>Office Theme</vt:lpstr>
      <vt:lpstr>Office Theme</vt:lpstr>
      <vt:lpstr>PowerPoint Presentation</vt:lpstr>
      <vt:lpstr>How to speed-up computations</vt:lpstr>
      <vt:lpstr>How to speed-up computations</vt:lpstr>
      <vt:lpstr>PowerPoint Presentation</vt:lpstr>
      <vt:lpstr>SPLIT, EXTEND, WHEN, COPY &amp; GROUP  (… and the dangerous JUMP)</vt:lpstr>
      <vt:lpstr>Syntax in one, complex view...</vt:lpstr>
      <vt:lpstr>DECLARE / INITIALIZE</vt:lpstr>
      <vt:lpstr>DECLARE / INITIALIZE</vt:lpstr>
      <vt:lpstr>%include</vt:lpstr>
      <vt:lpstr>COPY- inside instruments</vt:lpstr>
      <vt:lpstr>GROUP - components working in parallel</vt:lpstr>
      <vt:lpstr>WHEN</vt:lpstr>
      <vt:lpstr> EXTEND</vt:lpstr>
      <vt:lpstr>Combined example: Decompose multiple scattering from Single_crystal</vt:lpstr>
      <vt:lpstr>JUMP</vt:lpstr>
      <vt:lpstr>JUMP</vt:lpstr>
      <vt:lpstr>JUMP</vt:lpstr>
      <vt:lpstr>SPLIT</vt:lpstr>
      <vt:lpstr>SPLIT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Peter Kjær Willendrup</cp:lastModifiedBy>
  <cp:revision>17</cp:revision>
  <dcterms:modified xsi:type="dcterms:W3CDTF">2023-05-08T18:43:49Z</dcterms:modified>
  <dc:language>fr-FR</dc:language>
</cp:coreProperties>
</file>